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56" r:id="rId2"/>
    <p:sldId id="282" r:id="rId3"/>
    <p:sldId id="260" r:id="rId4"/>
    <p:sldId id="276" r:id="rId5"/>
    <p:sldId id="275" r:id="rId6"/>
    <p:sldId id="268" r:id="rId7"/>
    <p:sldId id="264" r:id="rId8"/>
    <p:sldId id="267" r:id="rId9"/>
    <p:sldId id="266" r:id="rId10"/>
    <p:sldId id="277" r:id="rId11"/>
    <p:sldId id="278" r:id="rId12"/>
    <p:sldId id="279" r:id="rId13"/>
    <p:sldId id="280" r:id="rId14"/>
    <p:sldId id="269" r:id="rId15"/>
    <p:sldId id="281" r:id="rId16"/>
    <p:sldId id="283" r:id="rId17"/>
    <p:sldId id="284" r:id="rId18"/>
    <p:sldId id="274" r:id="rId19"/>
    <p:sldId id="28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5C05"/>
    <a:srgbClr val="F2A8A8"/>
    <a:srgbClr val="432579"/>
    <a:srgbClr val="390B55"/>
    <a:srgbClr val="3CD717"/>
    <a:srgbClr val="FF66FF"/>
    <a:srgbClr val="9999FF"/>
    <a:srgbClr val="C5B2E8"/>
    <a:srgbClr val="CCFF66"/>
    <a:srgbClr val="F6A2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90" y="-5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1406020"/>
            <a:ext cx="6172199" cy="2251579"/>
          </a:xfrm>
        </p:spPr>
        <p:txBody>
          <a:bodyPr lIns="0" rIns="0" anchor="t">
            <a:noAutofit/>
          </a:bodyPr>
          <a:lstStyle>
            <a:lvl1pPr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3905864"/>
            <a:ext cx="6172200" cy="1123336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4400" y="1554480"/>
            <a:ext cx="4222308" cy="388620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69848" y="1554480"/>
            <a:ext cx="2075688" cy="3886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6432" y="1554480"/>
            <a:ext cx="4224528" cy="3886200"/>
          </a:xfrm>
        </p:spPr>
        <p:txBody>
          <a:bodyPr vert="eaVer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3456432" y="1545336"/>
            <a:ext cx="4224528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26.03.2014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1472184"/>
            <a:ext cx="6172200" cy="2130552"/>
          </a:xfrm>
        </p:spPr>
        <p:txBody>
          <a:bodyPr anchor="t">
            <a:noAutofit/>
          </a:bodyPr>
          <a:lstStyle>
            <a:lvl1pPr algn="l">
              <a:defRPr sz="4800" b="1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3886200"/>
            <a:ext cx="6172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9600"/>
            <a:ext cx="3616325" cy="1066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86998" y="1915859"/>
            <a:ext cx="3646966" cy="288142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6754" y="1915881"/>
            <a:ext cx="3639311" cy="288139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26.03.2014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9600"/>
            <a:ext cx="3615734" cy="1066799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1" y="1916113"/>
            <a:ext cx="3638550" cy="646112"/>
          </a:xfrm>
        </p:spPr>
        <p:txBody>
          <a:bodyPr anchor="t"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860676"/>
            <a:ext cx="3638550" cy="28828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2625" y="1916113"/>
            <a:ext cx="3660775" cy="646112"/>
          </a:xfrm>
        </p:spPr>
        <p:txBody>
          <a:bodyPr anchor="t"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2626" y="2860676"/>
            <a:ext cx="3651250" cy="28829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26.03.2014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162800" y="1551543"/>
            <a:ext cx="1828800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26.03.2014</a:t>
            </a:fld>
            <a:endParaRPr lang="ru-RU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450" y="1920876"/>
            <a:ext cx="3654425" cy="288924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6425"/>
            <a:ext cx="3629025" cy="1041400"/>
          </a:xfrm>
        </p:spPr>
        <p:txBody>
          <a:bodyPr anchor="t">
            <a:normAutofit/>
          </a:bodyPr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920875"/>
            <a:ext cx="3629025" cy="1812925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26.03.2014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0074"/>
            <a:ext cx="2074862" cy="1981201"/>
          </a:xfrm>
          <a:ln>
            <a:noFill/>
          </a:ln>
        </p:spPr>
        <p:txBody>
          <a:bodyPr anchor="t">
            <a:normAutofit/>
          </a:bodyPr>
          <a:lstStyle>
            <a:lvl1pPr algn="l">
              <a:defRPr sz="1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63862" y="1650999"/>
            <a:ext cx="5627687" cy="42207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63862" y="614363"/>
            <a:ext cx="3741738" cy="90963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26.03.2014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1554480"/>
            <a:ext cx="2073348" cy="197946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4400" y="1547036"/>
            <a:ext cx="4222308" cy="38862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189468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69848" y="6356350"/>
            <a:ext cx="5102352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59752" y="6356350"/>
            <a:ext cx="113768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1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24.jpeg"/><Relationship Id="rId7" Type="http://schemas.openxmlformats.org/officeDocument/2006/relationships/image" Target="../media/image39.png"/><Relationship Id="rId12" Type="http://schemas.openxmlformats.org/officeDocument/2006/relationships/image" Target="../media/image43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png"/><Relationship Id="rId11" Type="http://schemas.openxmlformats.org/officeDocument/2006/relationships/image" Target="../media/image42.png"/><Relationship Id="rId5" Type="http://schemas.openxmlformats.org/officeDocument/2006/relationships/image" Target="../media/image37.png"/><Relationship Id="rId10" Type="http://schemas.openxmlformats.org/officeDocument/2006/relationships/image" Target="../media/image27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6.jpeg"/><Relationship Id="rId4" Type="http://schemas.openxmlformats.org/officeDocument/2006/relationships/image" Target="../media/image35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jpeg"/><Relationship Id="rId7" Type="http://schemas.openxmlformats.org/officeDocument/2006/relationships/image" Target="../media/image10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0.png"/><Relationship Id="rId13" Type="http://schemas.openxmlformats.org/officeDocument/2006/relationships/image" Target="../media/image20.png"/><Relationship Id="rId18" Type="http://schemas.openxmlformats.org/officeDocument/2006/relationships/image" Target="../media/image25.png"/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24.png"/><Relationship Id="rId2" Type="http://schemas.openxmlformats.org/officeDocument/2006/relationships/image" Target="../media/image10.jpeg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0.png"/><Relationship Id="rId15" Type="http://schemas.openxmlformats.org/officeDocument/2006/relationships/image" Target="../media/image22.png"/><Relationship Id="rId10" Type="http://schemas.openxmlformats.org/officeDocument/2006/relationships/image" Target="../media/image17.png"/><Relationship Id="rId19" Type="http://schemas.openxmlformats.org/officeDocument/2006/relationships/image" Target="../media/image26.png"/><Relationship Id="rId4" Type="http://schemas.openxmlformats.org/officeDocument/2006/relationships/image" Target="../media/image110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gif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1" y="548680"/>
            <a:ext cx="8064896" cy="151216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CentSchbkCyrill BT" panose="02040603050705020303" pitchFamily="18" charset="-52"/>
              </a:rPr>
              <a:t>Урок обобщения и </a:t>
            </a:r>
            <a:b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CentSchbkCyrill BT" panose="02040603050705020303" pitchFamily="18" charset="-52"/>
              </a:rPr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CentSchbkCyrill BT" panose="02040603050705020303" pitchFamily="18" charset="-52"/>
              </a:rPr>
              <a:t>систематизации знаний </a:t>
            </a:r>
            <a:b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CentSchbkCyrill BT" panose="02040603050705020303" pitchFamily="18" charset="-52"/>
              </a:rPr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CentSchbkCyrill BT" panose="02040603050705020303" pitchFamily="18" charset="-52"/>
              </a:rPr>
              <a:t>по теме «производная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  <a:latin typeface="CentSchbkCyrill BT" panose="02040603050705020303" pitchFamily="18" charset="-52"/>
              </a:rPr>
              <a:t>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CentSchbkCyrill BT" panose="02040603050705020303" pitchFamily="18" charset="-52"/>
              </a:rPr>
              <a:t>функции»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CentSchbkCyrill BT" panose="02040603050705020303" pitchFamily="18" charset="-52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5445224"/>
            <a:ext cx="8568952" cy="1080120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Автор: Андрюхина М. И. преподаватель математики ГБПОУ «Краснодарский гуманитарно-технологический колледж»  Краснодарского края</a:t>
            </a:r>
          </a:p>
          <a:p>
            <a:pPr algn="ctr"/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Краснодар, 2014 г.</a:t>
            </a:r>
          </a:p>
          <a:p>
            <a:pPr algn="ctr"/>
            <a:endParaRPr lang="ru-RU" dirty="0"/>
          </a:p>
        </p:txBody>
      </p:sp>
      <p:pic>
        <p:nvPicPr>
          <p:cNvPr id="5" name="Рисунок 4" descr="LMU1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204864"/>
            <a:ext cx="3168351" cy="30877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38124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math2.ru/images/8/83/71632072_cifru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28" y="1155429"/>
            <a:ext cx="6768752" cy="5415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627885" y="260648"/>
                <a:ext cx="6536403" cy="904746"/>
              </a:xfrm>
            </p:spPr>
            <p:txBody>
              <a:bodyPr>
                <a:normAutofit fontScale="90000"/>
              </a:bodyPr>
              <a:lstStyle/>
              <a:p>
                <a:r>
                  <a:rPr lang="ru-RU" dirty="0" smtClean="0">
                    <a:solidFill>
                      <a:schemeClr val="accent2">
                        <a:lumMod val="50000"/>
                      </a:schemeClr>
                    </a:solidFill>
                  </a:rPr>
                  <a:t>Задание 7. По </a:t>
                </a:r>
                <a:r>
                  <a:rPr lang="ru-RU" dirty="0">
                    <a:solidFill>
                      <a:schemeClr val="accent2">
                        <a:lumMod val="50000"/>
                      </a:schemeClr>
                    </a:solidFill>
                  </a:rPr>
                  <a:t>графику зависимости пути от времени </a:t>
                </a:r>
                <a:r>
                  <a:rPr lang="ru-RU" dirty="0" smtClean="0">
                    <a:solidFill>
                      <a:schemeClr val="accent2">
                        <a:lumMod val="50000"/>
                      </a:schemeClr>
                    </a:solidFill>
                  </a:rPr>
                  <a:t>найдите </a:t>
                </a:r>
                <a:r>
                  <a:rPr lang="ru-RU" dirty="0">
                    <a:solidFill>
                      <a:schemeClr val="accent2">
                        <a:lumMod val="50000"/>
                      </a:schemeClr>
                    </a:solidFill>
                  </a:rPr>
                  <a:t>мгновенную скорость </a:t>
                </a:r>
                <a:r>
                  <a:rPr lang="en-US" dirty="0" smtClean="0">
                    <a:solidFill>
                      <a:schemeClr val="accent2">
                        <a:lumMod val="50000"/>
                      </a:schemeClr>
                    </a:solidFill>
                  </a:rPr>
                  <a:t> </a:t>
                </a:r>
                <a:r>
                  <a:rPr lang="ru-RU" dirty="0" smtClean="0">
                    <a:solidFill>
                      <a:schemeClr val="accent2">
                        <a:lumMod val="50000"/>
                      </a:schemeClr>
                    </a:solidFill>
                  </a:rPr>
                  <a:t>тела в </a:t>
                </a:r>
                <a:r>
                  <a:rPr lang="ru-RU" dirty="0">
                    <a:solidFill>
                      <a:schemeClr val="accent2">
                        <a:lumMod val="50000"/>
                      </a:schemeClr>
                    </a:solidFill>
                  </a:rPr>
                  <a:t>момент времени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t</m:t>
                        </m:r>
                      </m:e>
                      <m:sub>
                        <m:r>
                          <a:rPr lang="ru-RU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ru-RU" dirty="0">
                    <a:solidFill>
                      <a:schemeClr val="accent2">
                        <a:lumMod val="50000"/>
                      </a:schemeClr>
                    </a:solidFill>
                  </a:rPr>
                  <a:t> = 1,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t</m:t>
                        </m:r>
                      </m:e>
                      <m:sub>
                        <m:r>
                          <a:rPr lang="ru-RU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dirty="0">
                    <a:solidFill>
                      <a:schemeClr val="accent2">
                        <a:lumMod val="50000"/>
                      </a:schemeClr>
                    </a:solidFill>
                  </a:rPr>
                  <a:t> = 2,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t</m:t>
                        </m:r>
                      </m:e>
                      <m:sub>
                        <m:r>
                          <a:rPr lang="ru-RU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ru-RU" dirty="0">
                    <a:solidFill>
                      <a:schemeClr val="accent2">
                        <a:lumMod val="50000"/>
                      </a:schemeClr>
                    </a:solidFill>
                  </a:rPr>
                  <a:t> = 3,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t</m:t>
                        </m:r>
                      </m:e>
                      <m:sub>
                        <m:r>
                          <a:rPr lang="ru-RU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4</m:t>
                        </m:r>
                      </m:sub>
                    </m:sSub>
                  </m:oMath>
                </a14:m>
                <a:r>
                  <a:rPr lang="ru-RU" dirty="0">
                    <a:solidFill>
                      <a:schemeClr val="accent2">
                        <a:lumMod val="50000"/>
                      </a:schemeClr>
                    </a:solidFill>
                  </a:rPr>
                  <a:t> = 4,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t</m:t>
                        </m:r>
                      </m:e>
                      <m:sub>
                        <m:r>
                          <a:rPr lang="ru-RU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6</m:t>
                        </m:r>
                      </m:sub>
                    </m:sSub>
                  </m:oMath>
                </a14:m>
                <a:r>
                  <a:rPr lang="ru-RU" dirty="0">
                    <a:solidFill>
                      <a:schemeClr val="accent2">
                        <a:lumMod val="50000"/>
                      </a:schemeClr>
                    </a:solidFill>
                  </a:rPr>
                  <a:t> = 6.</a:t>
                </a:r>
              </a:p>
            </p:txBody>
          </p:sp>
        </mc:Choice>
        <mc:Fallback xmlns=""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627885" y="260648"/>
                <a:ext cx="6536403" cy="904746"/>
              </a:xfrm>
              <a:blipFill rotWithShape="1">
                <a:blip r:embed="rId3"/>
                <a:stretch>
                  <a:fillRect l="-466" t="-202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8" name="Таблица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0370860"/>
              </p:ext>
            </p:extLst>
          </p:nvPr>
        </p:nvGraphicFramePr>
        <p:xfrm>
          <a:off x="7229859" y="1667084"/>
          <a:ext cx="1535832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7916"/>
                <a:gridCol w="767916"/>
              </a:tblGrid>
              <a:tr h="432868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ru-RU" sz="24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ru-RU" sz="24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432868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432868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432868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0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432868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0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432868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0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48" name="Группа 47"/>
          <p:cNvGrpSpPr/>
          <p:nvPr/>
        </p:nvGrpSpPr>
        <p:grpSpPr>
          <a:xfrm>
            <a:off x="8006920" y="2100235"/>
            <a:ext cx="581337" cy="2225002"/>
            <a:chOff x="7591063" y="2147211"/>
            <a:chExt cx="581337" cy="2225002"/>
          </a:xfrm>
        </p:grpSpPr>
        <p:sp>
          <p:nvSpPr>
            <p:cNvPr id="39" name="TextBox 38"/>
            <p:cNvSpPr txBox="1"/>
            <p:nvPr/>
          </p:nvSpPr>
          <p:spPr>
            <a:xfrm>
              <a:off x="7591063" y="2147211"/>
              <a:ext cx="5760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7596336" y="3972103"/>
              <a:ext cx="5760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591063" y="3055700"/>
              <a:ext cx="5760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chemeClr val="accent2">
                      <a:lumMod val="50000"/>
                    </a:schemeClr>
                  </a:solidFill>
                  <a:latin typeface="Century Gothic"/>
                  <a:cs typeface="Times New Roman" panose="02020603050405020304" pitchFamily="18" charset="0"/>
                </a:rPr>
                <a:t>– </a:t>
              </a:r>
              <a:r>
                <a:rPr lang="en-US" sz="2000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7591063" y="2635006"/>
              <a:ext cx="5760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7596336" y="3509796"/>
              <a:ext cx="5760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726348" y="2755067"/>
            <a:ext cx="5106797" cy="3434361"/>
            <a:chOff x="1035891" y="1644342"/>
            <a:chExt cx="4879632" cy="3115911"/>
          </a:xfrm>
        </p:grpSpPr>
        <p:sp>
          <p:nvSpPr>
            <p:cNvPr id="54" name="Прямоугольник 53"/>
            <p:cNvSpPr/>
            <p:nvPr/>
          </p:nvSpPr>
          <p:spPr>
            <a:xfrm>
              <a:off x="1054454" y="1683432"/>
              <a:ext cx="4771168" cy="3076821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55" name="Группа 54"/>
            <p:cNvGrpSpPr/>
            <p:nvPr/>
          </p:nvGrpSpPr>
          <p:grpSpPr>
            <a:xfrm>
              <a:off x="1035891" y="1644342"/>
              <a:ext cx="4879632" cy="3115911"/>
              <a:chOff x="1035891" y="1644342"/>
              <a:chExt cx="4879632" cy="3115911"/>
            </a:xfrm>
          </p:grpSpPr>
          <p:grpSp>
            <p:nvGrpSpPr>
              <p:cNvPr id="4" name="Группа 3"/>
              <p:cNvGrpSpPr/>
              <p:nvPr/>
            </p:nvGrpSpPr>
            <p:grpSpPr>
              <a:xfrm>
                <a:off x="1035891" y="1644342"/>
                <a:ext cx="4879632" cy="3115911"/>
                <a:chOff x="-11281" y="0"/>
                <a:chExt cx="2965458" cy="1944768"/>
              </a:xfrm>
            </p:grpSpPr>
            <p:grpSp>
              <p:nvGrpSpPr>
                <p:cNvPr id="5" name="Группа 4"/>
                <p:cNvGrpSpPr/>
                <p:nvPr/>
              </p:nvGrpSpPr>
              <p:grpSpPr>
                <a:xfrm>
                  <a:off x="0" y="0"/>
                  <a:ext cx="2954177" cy="1944768"/>
                  <a:chOff x="0" y="0"/>
                  <a:chExt cx="2954195" cy="1944868"/>
                </a:xfrm>
              </p:grpSpPr>
              <p:sp>
                <p:nvSpPr>
                  <p:cNvPr id="8" name="Поле 1"/>
                  <p:cNvSpPr txBox="1"/>
                  <p:nvPr/>
                </p:nvSpPr>
                <p:spPr>
                  <a:xfrm>
                    <a:off x="0" y="8092"/>
                    <a:ext cx="2910840" cy="1936776"/>
                  </a:xfrm>
                  <a:prstGeom prst="rect">
                    <a:avLst/>
                  </a:prstGeom>
                  <a:noFill/>
                  <a:ln w="38100">
                    <a:solidFill>
                      <a:schemeClr val="bg1"/>
                    </a:solidFill>
                  </a:ln>
                  <a:effectLst/>
                </p:spPr>
                <p:style>
                  <a:lnRef idx="0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ru-RU" sz="1100">
                        <a:effectLst/>
                        <a:ea typeface="Calibri"/>
                        <a:cs typeface="Times New Roman"/>
                      </a:rPr>
                      <a:t> </a:t>
                    </a:r>
                  </a:p>
                </p:txBody>
              </p:sp>
              <p:cxnSp>
                <p:nvCxnSpPr>
                  <p:cNvPr id="9" name="Прямая соединительная линия 8"/>
                  <p:cNvCxnSpPr/>
                  <p:nvPr/>
                </p:nvCxnSpPr>
                <p:spPr>
                  <a:xfrm flipV="1">
                    <a:off x="0" y="1278542"/>
                    <a:ext cx="2910417" cy="8457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" name="Прямая соединительная линия 9"/>
                  <p:cNvCxnSpPr/>
                  <p:nvPr/>
                </p:nvCxnSpPr>
                <p:spPr>
                  <a:xfrm flipV="1">
                    <a:off x="0" y="1618407"/>
                    <a:ext cx="2910417" cy="8457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  <a:headEnd type="none" w="med" len="med"/>
                    <a:tailEnd type="triangl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" name="Прямая соединительная линия 10"/>
                  <p:cNvCxnSpPr/>
                  <p:nvPr/>
                </p:nvCxnSpPr>
                <p:spPr>
                  <a:xfrm flipV="1">
                    <a:off x="0" y="623087"/>
                    <a:ext cx="2910417" cy="8457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" name="Прямая соединительная линия 11"/>
                  <p:cNvCxnSpPr/>
                  <p:nvPr/>
                </p:nvCxnSpPr>
                <p:spPr>
                  <a:xfrm flipV="1">
                    <a:off x="0" y="323682"/>
                    <a:ext cx="2910417" cy="8457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" name="Прямая соединительная линия 12"/>
                  <p:cNvCxnSpPr/>
                  <p:nvPr/>
                </p:nvCxnSpPr>
                <p:spPr>
                  <a:xfrm>
                    <a:off x="1464659" y="0"/>
                    <a:ext cx="0" cy="1936565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" name="Прямая соединительная линия 13"/>
                  <p:cNvCxnSpPr/>
                  <p:nvPr/>
                </p:nvCxnSpPr>
                <p:spPr>
                  <a:xfrm>
                    <a:off x="1836893" y="0"/>
                    <a:ext cx="0" cy="1936565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" name="Прямая соединительная линия 14"/>
                  <p:cNvCxnSpPr/>
                  <p:nvPr/>
                </p:nvCxnSpPr>
                <p:spPr>
                  <a:xfrm>
                    <a:off x="2217218" y="0"/>
                    <a:ext cx="0" cy="1936565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" name="Прямая соединительная линия 15"/>
                  <p:cNvCxnSpPr/>
                  <p:nvPr/>
                </p:nvCxnSpPr>
                <p:spPr>
                  <a:xfrm>
                    <a:off x="2565176" y="0"/>
                    <a:ext cx="0" cy="1936565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" name="Прямая соединительная линия 16"/>
                  <p:cNvCxnSpPr/>
                  <p:nvPr/>
                </p:nvCxnSpPr>
                <p:spPr>
                  <a:xfrm>
                    <a:off x="1092425" y="0"/>
                    <a:ext cx="0" cy="1936565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Прямая соединительная линия 17"/>
                  <p:cNvCxnSpPr/>
                  <p:nvPr/>
                </p:nvCxnSpPr>
                <p:spPr>
                  <a:xfrm>
                    <a:off x="736376" y="0"/>
                    <a:ext cx="0" cy="1936565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" name="Прямая соединительная линия 18"/>
                  <p:cNvCxnSpPr/>
                  <p:nvPr/>
                </p:nvCxnSpPr>
                <p:spPr>
                  <a:xfrm>
                    <a:off x="364142" y="0"/>
                    <a:ext cx="0" cy="1936565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  <a:headEnd type="triangl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0" name="Поле 19"/>
                  <p:cNvSpPr txBox="1"/>
                  <p:nvPr/>
                </p:nvSpPr>
                <p:spPr>
                  <a:xfrm>
                    <a:off x="2678464" y="1343278"/>
                    <a:ext cx="275731" cy="296330"/>
                  </a:xfrm>
                  <a:prstGeom prst="rect">
                    <a:avLst/>
                  </a:prstGeom>
                  <a:noFill/>
                  <a:ln w="38100">
                    <a:noFill/>
                  </a:ln>
                  <a:effectLst/>
                </p:spPr>
                <p:style>
                  <a:lnRef idx="0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en-US" sz="2400" b="1" dirty="0">
                        <a:effectLst/>
                        <a:ea typeface="Calibri"/>
                        <a:cs typeface="Times New Roman"/>
                      </a:rPr>
                      <a:t>t</a:t>
                    </a:r>
                    <a:endParaRPr lang="ru-RU" sz="2400" dirty="0">
                      <a:effectLst/>
                      <a:ea typeface="Calibri"/>
                      <a:cs typeface="Times New Roman"/>
                    </a:endParaRPr>
                  </a:p>
                </p:txBody>
              </p:sp>
              <p:sp>
                <p:nvSpPr>
                  <p:cNvPr id="21" name="Поле 20"/>
                  <p:cNvSpPr txBox="1"/>
                  <p:nvPr/>
                </p:nvSpPr>
                <p:spPr>
                  <a:xfrm>
                    <a:off x="372234" y="8092"/>
                    <a:ext cx="355549" cy="355596"/>
                  </a:xfrm>
                  <a:prstGeom prst="rect">
                    <a:avLst/>
                  </a:prstGeom>
                  <a:noFill/>
                  <a:ln w="38100">
                    <a:noFill/>
                  </a:ln>
                  <a:effectLst/>
                </p:spPr>
                <p:style>
                  <a:lnRef idx="0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en-US" sz="2400" b="1" dirty="0">
                        <a:effectLst/>
                        <a:ea typeface="Calibri"/>
                        <a:cs typeface="Times New Roman"/>
                      </a:rPr>
                      <a:t>S</a:t>
                    </a:r>
                    <a:endParaRPr lang="ru-RU" sz="2400" dirty="0">
                      <a:effectLst/>
                      <a:ea typeface="Calibri"/>
                      <a:cs typeface="Times New Roman"/>
                    </a:endParaRPr>
                  </a:p>
                </p:txBody>
              </p:sp>
              <p:sp>
                <p:nvSpPr>
                  <p:cNvPr id="22" name="Поле 21"/>
                  <p:cNvSpPr txBox="1"/>
                  <p:nvPr/>
                </p:nvSpPr>
                <p:spPr>
                  <a:xfrm>
                    <a:off x="153749" y="1577947"/>
                    <a:ext cx="287826" cy="262464"/>
                  </a:xfrm>
                  <a:prstGeom prst="rect">
                    <a:avLst/>
                  </a:prstGeom>
                  <a:noFill/>
                  <a:ln w="38100">
                    <a:noFill/>
                  </a:ln>
                  <a:effectLst/>
                </p:spPr>
                <p:style>
                  <a:lnRef idx="0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en-US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rPr>
                      <a:t>0</a:t>
                    </a:r>
                    <a:endParaRPr lang="ru-RU" dirty="0">
                      <a:effectLst/>
                      <a:latin typeface="Times New Roman" panose="02020603050405020304" pitchFamily="18" charset="0"/>
                      <a:ea typeface="Calibri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Поле 22"/>
                  <p:cNvSpPr txBox="1"/>
                  <p:nvPr/>
                </p:nvSpPr>
                <p:spPr>
                  <a:xfrm>
                    <a:off x="583976" y="1572800"/>
                    <a:ext cx="287614" cy="262252"/>
                  </a:xfrm>
                  <a:prstGeom prst="rect">
                    <a:avLst/>
                  </a:prstGeom>
                  <a:noFill/>
                  <a:ln w="38100">
                    <a:noFill/>
                  </a:ln>
                  <a:effectLst/>
                </p:spPr>
                <p:style>
                  <a:lnRef idx="0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en-US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rPr>
                      <a:t>1</a:t>
                    </a:r>
                    <a:endParaRPr lang="ru-RU" dirty="0">
                      <a:effectLst/>
                      <a:latin typeface="Times New Roman" panose="02020603050405020304" pitchFamily="18" charset="0"/>
                      <a:ea typeface="Calibri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4" name="Поле 23"/>
                  <p:cNvSpPr txBox="1"/>
                  <p:nvPr/>
                </p:nvSpPr>
                <p:spPr>
                  <a:xfrm>
                    <a:off x="946769" y="1569855"/>
                    <a:ext cx="287826" cy="262464"/>
                  </a:xfrm>
                  <a:prstGeom prst="rect">
                    <a:avLst/>
                  </a:prstGeom>
                  <a:noFill/>
                  <a:ln w="38100">
                    <a:noFill/>
                  </a:ln>
                  <a:effectLst/>
                </p:spPr>
                <p:style>
                  <a:lnRef idx="0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en-US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rPr>
                      <a:t>2</a:t>
                    </a:r>
                    <a:endParaRPr lang="ru-RU" dirty="0">
                      <a:effectLst/>
                      <a:latin typeface="Times New Roman" panose="02020603050405020304" pitchFamily="18" charset="0"/>
                      <a:ea typeface="Calibri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5" name="Поле 24"/>
                  <p:cNvSpPr txBox="1"/>
                  <p:nvPr/>
                </p:nvSpPr>
                <p:spPr>
                  <a:xfrm>
                    <a:off x="1320746" y="1569855"/>
                    <a:ext cx="287826" cy="262464"/>
                  </a:xfrm>
                  <a:prstGeom prst="rect">
                    <a:avLst/>
                  </a:prstGeom>
                  <a:noFill/>
                  <a:ln w="38100">
                    <a:noFill/>
                  </a:ln>
                  <a:effectLst/>
                </p:spPr>
                <p:style>
                  <a:lnRef idx="0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en-US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rPr>
                      <a:t>3</a:t>
                    </a:r>
                    <a:endParaRPr lang="ru-RU" dirty="0">
                      <a:effectLst/>
                      <a:latin typeface="Times New Roman" panose="02020603050405020304" pitchFamily="18" charset="0"/>
                      <a:ea typeface="Calibri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6" name="Поле 25"/>
                  <p:cNvSpPr txBox="1"/>
                  <p:nvPr/>
                </p:nvSpPr>
                <p:spPr>
                  <a:xfrm>
                    <a:off x="1683144" y="1569855"/>
                    <a:ext cx="287826" cy="262464"/>
                  </a:xfrm>
                  <a:prstGeom prst="rect">
                    <a:avLst/>
                  </a:prstGeom>
                  <a:noFill/>
                  <a:ln w="38100">
                    <a:noFill/>
                  </a:ln>
                  <a:effectLst/>
                </p:spPr>
                <p:style>
                  <a:lnRef idx="0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en-US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rPr>
                      <a:t>4</a:t>
                    </a:r>
                    <a:endParaRPr lang="ru-RU" dirty="0">
                      <a:effectLst/>
                      <a:latin typeface="Times New Roman" panose="02020603050405020304" pitchFamily="18" charset="0"/>
                      <a:ea typeface="Calibri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7" name="Поле 26"/>
                  <p:cNvSpPr txBox="1"/>
                  <p:nvPr/>
                </p:nvSpPr>
                <p:spPr>
                  <a:xfrm>
                    <a:off x="2073305" y="1577947"/>
                    <a:ext cx="287826" cy="262464"/>
                  </a:xfrm>
                  <a:prstGeom prst="rect">
                    <a:avLst/>
                  </a:prstGeom>
                  <a:noFill/>
                  <a:ln w="38100">
                    <a:noFill/>
                  </a:ln>
                  <a:effectLst/>
                </p:spPr>
                <p:style>
                  <a:lnRef idx="0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en-US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rPr>
                      <a:t>5</a:t>
                    </a:r>
                    <a:endParaRPr lang="ru-RU" dirty="0">
                      <a:effectLst/>
                      <a:latin typeface="Times New Roman" panose="02020603050405020304" pitchFamily="18" charset="0"/>
                      <a:ea typeface="Calibri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0" name="Полилиния 29"/>
                  <p:cNvSpPr/>
                  <p:nvPr/>
                </p:nvSpPr>
                <p:spPr>
                  <a:xfrm>
                    <a:off x="728284" y="976480"/>
                    <a:ext cx="736375" cy="317618"/>
                  </a:xfrm>
                  <a:custGeom>
                    <a:avLst/>
                    <a:gdLst>
                      <a:gd name="connsiteX0" fmla="*/ 0 w 736375"/>
                      <a:gd name="connsiteY0" fmla="*/ 315589 h 315589"/>
                      <a:gd name="connsiteX1" fmla="*/ 364141 w 736375"/>
                      <a:gd name="connsiteY1" fmla="*/ 0 h 315589"/>
                      <a:gd name="connsiteX2" fmla="*/ 736375 w 736375"/>
                      <a:gd name="connsiteY2" fmla="*/ 315589 h 3155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36375" h="315589">
                        <a:moveTo>
                          <a:pt x="0" y="315589"/>
                        </a:moveTo>
                        <a:cubicBezTo>
                          <a:pt x="120706" y="157794"/>
                          <a:pt x="241412" y="0"/>
                          <a:pt x="364141" y="0"/>
                        </a:cubicBezTo>
                        <a:cubicBezTo>
                          <a:pt x="486870" y="0"/>
                          <a:pt x="611622" y="157794"/>
                          <a:pt x="736375" y="315589"/>
                        </a:cubicBezTo>
                      </a:path>
                    </a:pathLst>
                  </a:custGeom>
                  <a:noFill/>
                  <a:ln w="57150"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3" name="Поле 434"/>
                  <p:cNvSpPr txBox="1"/>
                  <p:nvPr/>
                </p:nvSpPr>
                <p:spPr>
                  <a:xfrm>
                    <a:off x="2390638" y="1577947"/>
                    <a:ext cx="287826" cy="262464"/>
                  </a:xfrm>
                  <a:prstGeom prst="rect">
                    <a:avLst/>
                  </a:prstGeom>
                  <a:noFill/>
                  <a:ln w="38100">
                    <a:noFill/>
                  </a:ln>
                  <a:effectLst/>
                </p:spPr>
                <p:style>
                  <a:lnRef idx="0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ru-RU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rPr>
                      <a:t>6</a:t>
                    </a:r>
                    <a:endParaRPr lang="ru-RU" dirty="0">
                      <a:effectLst/>
                      <a:latin typeface="Times New Roman" panose="02020603050405020304" pitchFamily="18" charset="0"/>
                      <a:ea typeface="Calibri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4" name="Поле 435"/>
                  <p:cNvSpPr txBox="1"/>
                  <p:nvPr/>
                </p:nvSpPr>
                <p:spPr>
                  <a:xfrm>
                    <a:off x="181576" y="1085136"/>
                    <a:ext cx="287020" cy="261620"/>
                  </a:xfrm>
                  <a:prstGeom prst="rect">
                    <a:avLst/>
                  </a:prstGeom>
                  <a:noFill/>
                  <a:ln w="38100">
                    <a:noFill/>
                  </a:ln>
                  <a:effectLst/>
                </p:spPr>
                <p:style>
                  <a:lnRef idx="0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en-US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rPr>
                      <a:t>1</a:t>
                    </a:r>
                    <a:endParaRPr lang="ru-RU" dirty="0">
                      <a:effectLst/>
                      <a:latin typeface="Times New Roman" panose="02020603050405020304" pitchFamily="18" charset="0"/>
                      <a:ea typeface="Calibri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5" name="Поле 436"/>
                  <p:cNvSpPr txBox="1"/>
                  <p:nvPr/>
                </p:nvSpPr>
                <p:spPr>
                  <a:xfrm>
                    <a:off x="169404" y="774665"/>
                    <a:ext cx="287655" cy="340878"/>
                  </a:xfrm>
                  <a:prstGeom prst="rect">
                    <a:avLst/>
                  </a:prstGeom>
                  <a:noFill/>
                  <a:ln w="38100">
                    <a:noFill/>
                  </a:ln>
                  <a:effectLst/>
                </p:spPr>
                <p:style>
                  <a:lnRef idx="0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en-US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rPr>
                      <a:t>2</a:t>
                    </a:r>
                    <a:endParaRPr lang="ru-RU" dirty="0">
                      <a:effectLst/>
                      <a:latin typeface="Times New Roman" panose="02020603050405020304" pitchFamily="18" charset="0"/>
                      <a:ea typeface="Calibri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6" name="Поле 437"/>
                  <p:cNvSpPr txBox="1"/>
                  <p:nvPr/>
                </p:nvSpPr>
                <p:spPr>
                  <a:xfrm>
                    <a:off x="169233" y="389839"/>
                    <a:ext cx="287826" cy="262464"/>
                  </a:xfrm>
                  <a:prstGeom prst="rect">
                    <a:avLst/>
                  </a:prstGeom>
                  <a:noFill/>
                  <a:ln w="38100">
                    <a:noFill/>
                  </a:ln>
                  <a:effectLst/>
                </p:spPr>
                <p:style>
                  <a:lnRef idx="0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en-US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rPr>
                      <a:t>3</a:t>
                    </a:r>
                    <a:endParaRPr lang="ru-RU" dirty="0">
                      <a:effectLst/>
                      <a:latin typeface="Times New Roman" panose="02020603050405020304" pitchFamily="18" charset="0"/>
                      <a:ea typeface="Calibri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7" name="Поле 438"/>
                  <p:cNvSpPr txBox="1"/>
                  <p:nvPr/>
                </p:nvSpPr>
                <p:spPr>
                  <a:xfrm>
                    <a:off x="157348" y="127375"/>
                    <a:ext cx="287826" cy="262464"/>
                  </a:xfrm>
                  <a:prstGeom prst="rect">
                    <a:avLst/>
                  </a:prstGeom>
                  <a:noFill/>
                  <a:ln w="38100">
                    <a:noFill/>
                  </a:ln>
                  <a:effectLst/>
                </p:spPr>
                <p:style>
                  <a:lnRef idx="0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en-US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rPr>
                      <a:t>4</a:t>
                    </a:r>
                    <a:endParaRPr lang="ru-RU" dirty="0">
                      <a:effectLst/>
                      <a:latin typeface="Times New Roman" panose="02020603050405020304" pitchFamily="18" charset="0"/>
                      <a:ea typeface="Calibri"/>
                      <a:cs typeface="Times New Roman" panose="02020603050405020304" pitchFamily="18" charset="0"/>
                    </a:endParaRPr>
                  </a:p>
                </p:txBody>
              </p:sp>
            </p:grpSp>
            <p:cxnSp>
              <p:nvCxnSpPr>
                <p:cNvPr id="6" name="Прямая соединительная линия 5"/>
                <p:cNvCxnSpPr/>
                <p:nvPr/>
              </p:nvCxnSpPr>
              <p:spPr>
                <a:xfrm flipV="1">
                  <a:off x="-11281" y="948108"/>
                  <a:ext cx="2910823" cy="24276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3" name="Полилиния 42"/>
              <p:cNvSpPr/>
              <p:nvPr/>
            </p:nvSpPr>
            <p:spPr>
              <a:xfrm>
                <a:off x="3461657" y="3692720"/>
                <a:ext cx="1254034" cy="526641"/>
              </a:xfrm>
              <a:custGeom>
                <a:avLst/>
                <a:gdLst>
                  <a:gd name="connsiteX0" fmla="*/ 0 w 1254034"/>
                  <a:gd name="connsiteY0" fmla="*/ 26126 h 509509"/>
                  <a:gd name="connsiteX1" fmla="*/ 587829 w 1254034"/>
                  <a:gd name="connsiteY1" fmla="*/ 509452 h 509509"/>
                  <a:gd name="connsiteX2" fmla="*/ 1254034 w 1254034"/>
                  <a:gd name="connsiteY2" fmla="*/ 0 h 509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54034" h="509509">
                    <a:moveTo>
                      <a:pt x="0" y="26126"/>
                    </a:moveTo>
                    <a:cubicBezTo>
                      <a:pt x="189411" y="269966"/>
                      <a:pt x="378823" y="513806"/>
                      <a:pt x="587829" y="509452"/>
                    </a:cubicBezTo>
                    <a:cubicBezTo>
                      <a:pt x="796835" y="505098"/>
                      <a:pt x="1025434" y="252549"/>
                      <a:pt x="1254034" y="0"/>
                    </a:cubicBezTo>
                  </a:path>
                </a:pathLst>
              </a:custGeom>
              <a:noFill/>
              <a:ln w="571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C00000"/>
                  </a:solidFill>
                </a:endParaRPr>
              </a:p>
            </p:txBody>
          </p:sp>
          <p:cxnSp>
            <p:nvCxnSpPr>
              <p:cNvPr id="45" name="Прямая соединительная линия 44"/>
              <p:cNvCxnSpPr/>
              <p:nvPr/>
            </p:nvCxnSpPr>
            <p:spPr>
              <a:xfrm>
                <a:off x="4715691" y="3699493"/>
                <a:ext cx="1127796" cy="0"/>
              </a:xfrm>
              <a:prstGeom prst="line">
                <a:avLst/>
              </a:prstGeom>
              <a:ln w="571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Полилиния 52"/>
              <p:cNvSpPr/>
              <p:nvPr/>
            </p:nvSpPr>
            <p:spPr>
              <a:xfrm>
                <a:off x="1658983" y="3709851"/>
                <a:ext cx="600891" cy="522515"/>
              </a:xfrm>
              <a:custGeom>
                <a:avLst/>
                <a:gdLst>
                  <a:gd name="connsiteX0" fmla="*/ 0 w 600891"/>
                  <a:gd name="connsiteY0" fmla="*/ 522515 h 522515"/>
                  <a:gd name="connsiteX1" fmla="*/ 339634 w 600891"/>
                  <a:gd name="connsiteY1" fmla="*/ 300446 h 522515"/>
                  <a:gd name="connsiteX2" fmla="*/ 600891 w 600891"/>
                  <a:gd name="connsiteY2" fmla="*/ 0 h 522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0891" h="522515">
                    <a:moveTo>
                      <a:pt x="0" y="522515"/>
                    </a:moveTo>
                    <a:cubicBezTo>
                      <a:pt x="119743" y="455023"/>
                      <a:pt x="239486" y="387532"/>
                      <a:pt x="339634" y="300446"/>
                    </a:cubicBezTo>
                    <a:cubicBezTo>
                      <a:pt x="439782" y="213360"/>
                      <a:pt x="520336" y="106680"/>
                      <a:pt x="600891" y="0"/>
                    </a:cubicBezTo>
                  </a:path>
                </a:pathLst>
              </a:custGeom>
              <a:noFill/>
              <a:ln w="571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1054" name="Picture 30" descr="https://encrypted-tbn2.gstatic.com/images?q=tbn:ANd9GcRmBwAvVXh6ZvKm48hZVi4pdJXbYGOgvkzTtYMZ1r2DVGpoxzZJv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9859" y="404664"/>
            <a:ext cx="1554122" cy="997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encrypted-tbn1.gstatic.com/images?q=tbn:ANd9GcQkNfIS7QfEHNnWdE3jpRmSDG2TESF3AXKgZUE4aPcC2rS_h0Rc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9859" y="4710542"/>
            <a:ext cx="1554122" cy="1808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TextBox 72"/>
          <p:cNvSpPr txBox="1"/>
          <p:nvPr/>
        </p:nvSpPr>
        <p:spPr>
          <a:xfrm>
            <a:off x="3039270" y="6530525"/>
            <a:ext cx="3053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ПО ЩЕЛЧКУ!</a:t>
            </a:r>
            <a:endParaRPr lang="ru-RU" sz="1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7868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3" dur="20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107504" y="771089"/>
            <a:ext cx="8944265" cy="4524613"/>
            <a:chOff x="107504" y="771089"/>
            <a:chExt cx="8944265" cy="4524613"/>
          </a:xfrm>
        </p:grpSpPr>
        <p:sp>
          <p:nvSpPr>
            <p:cNvPr id="121" name="Прямоугольник 120"/>
            <p:cNvSpPr/>
            <p:nvPr/>
          </p:nvSpPr>
          <p:spPr>
            <a:xfrm>
              <a:off x="107504" y="771089"/>
              <a:ext cx="8927637" cy="452461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26" name="Рисунок 125" descr="http://lyceum-4.ucoz.ru/Kaleydoskop-12/olimpiada/mathemetika/imgFull.jpg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93970" y="4278818"/>
              <a:ext cx="1457799" cy="98257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7" name="Рисунок 126" descr="https://encrypted-tbn1.gstatic.com/images?q=tbn:ANd9GcRU81_sJWxX5PpZh4uga_pvTma8hIuXIuNSq4vvB30qzwiXj381EA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93971" y="2465951"/>
              <a:ext cx="1259239" cy="139423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9" name="TextBox 118"/>
          <p:cNvSpPr txBox="1"/>
          <p:nvPr/>
        </p:nvSpPr>
        <p:spPr>
          <a:xfrm>
            <a:off x="7753209" y="930650"/>
            <a:ext cx="733732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?</a:t>
            </a:r>
            <a:endParaRPr lang="ru-RU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388" y="188640"/>
            <a:ext cx="8335076" cy="650384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Задание 8.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Найдите производную функции у = </a:t>
            </a:r>
            <a:r>
              <a:rPr lang="en-US" sz="1600" dirty="0">
                <a:solidFill>
                  <a:schemeClr val="accent2">
                    <a:lumMod val="50000"/>
                  </a:schemeClr>
                </a:solidFill>
              </a:rPr>
              <a:t>f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(</a:t>
            </a:r>
            <a:r>
              <a:rPr lang="en-US" sz="1600" dirty="0">
                <a:solidFill>
                  <a:schemeClr val="accent2">
                    <a:lumMod val="50000"/>
                  </a:schemeClr>
                </a:solidFill>
              </a:rPr>
              <a:t>x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) в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точке х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0</a:t>
            </a:r>
            <a:endParaRPr lang="ru-RU" sz="1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168342" y="830886"/>
            <a:ext cx="7176206" cy="4435401"/>
            <a:chOff x="0" y="0"/>
            <a:chExt cx="6202033" cy="3369690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0" y="0"/>
              <a:ext cx="6202033" cy="3369690"/>
              <a:chOff x="0" y="0"/>
              <a:chExt cx="6202033" cy="3369690"/>
            </a:xfrm>
          </p:grpSpPr>
          <p:grpSp>
            <p:nvGrpSpPr>
              <p:cNvPr id="43" name="Группа 42"/>
              <p:cNvGrpSpPr/>
              <p:nvPr/>
            </p:nvGrpSpPr>
            <p:grpSpPr>
              <a:xfrm>
                <a:off x="173762" y="0"/>
                <a:ext cx="6028271" cy="3369690"/>
                <a:chOff x="173762" y="0"/>
                <a:chExt cx="6028271" cy="3369690"/>
              </a:xfrm>
            </p:grpSpPr>
            <p:grpSp>
              <p:nvGrpSpPr>
                <p:cNvPr id="47" name="Группа 46"/>
                <p:cNvGrpSpPr/>
                <p:nvPr/>
              </p:nvGrpSpPr>
              <p:grpSpPr>
                <a:xfrm>
                  <a:off x="4407100" y="93133"/>
                  <a:ext cx="1794933" cy="1473200"/>
                  <a:chOff x="4407100" y="93133"/>
                  <a:chExt cx="1794933" cy="1473200"/>
                </a:xfrm>
              </p:grpSpPr>
              <p:grpSp>
                <p:nvGrpSpPr>
                  <p:cNvPr id="76" name="Группа 75"/>
                  <p:cNvGrpSpPr/>
                  <p:nvPr/>
                </p:nvGrpSpPr>
                <p:grpSpPr>
                  <a:xfrm>
                    <a:off x="4407100" y="93133"/>
                    <a:ext cx="1794933" cy="1473200"/>
                    <a:chOff x="4407100" y="93133"/>
                    <a:chExt cx="1794933" cy="1473200"/>
                  </a:xfrm>
                </p:grpSpPr>
                <p:cxnSp>
                  <p:nvCxnSpPr>
                    <p:cNvPr id="78" name="Прямая со стрелкой 77"/>
                    <p:cNvCxnSpPr/>
                    <p:nvPr/>
                  </p:nvCxnSpPr>
                  <p:spPr>
                    <a:xfrm flipV="1">
                      <a:off x="4694966" y="93133"/>
                      <a:ext cx="0" cy="1473200"/>
                    </a:xfrm>
                    <a:prstGeom prst="straightConnector1">
                      <a:avLst/>
                    </a:prstGeom>
                    <a:ln w="38100">
                      <a:solidFill>
                        <a:schemeClr val="bg1"/>
                      </a:solidFill>
                      <a:tailEnd type="arrow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82" name="Полилиния 81"/>
                    <p:cNvSpPr/>
                    <p:nvPr/>
                  </p:nvSpPr>
                  <p:spPr>
                    <a:xfrm rot="20576953" flipH="1">
                      <a:off x="4407100" y="304800"/>
                      <a:ext cx="1219200" cy="603885"/>
                    </a:xfrm>
                    <a:custGeom>
                      <a:avLst/>
                      <a:gdLst>
                        <a:gd name="connsiteX0" fmla="*/ 0 w 1219200"/>
                        <a:gd name="connsiteY0" fmla="*/ 87640 h 604111"/>
                        <a:gd name="connsiteX1" fmla="*/ 457200 w 1219200"/>
                        <a:gd name="connsiteY1" fmla="*/ 604106 h 604111"/>
                        <a:gd name="connsiteX2" fmla="*/ 897467 w 1219200"/>
                        <a:gd name="connsiteY2" fmla="*/ 79173 h 604111"/>
                        <a:gd name="connsiteX3" fmla="*/ 1219200 w 1219200"/>
                        <a:gd name="connsiteY3" fmla="*/ 11440 h 6041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219200" h="604111">
                          <a:moveTo>
                            <a:pt x="0" y="87640"/>
                          </a:moveTo>
                          <a:cubicBezTo>
                            <a:pt x="153811" y="346578"/>
                            <a:pt x="307622" y="605517"/>
                            <a:pt x="457200" y="604106"/>
                          </a:cubicBezTo>
                          <a:cubicBezTo>
                            <a:pt x="606778" y="602695"/>
                            <a:pt x="770467" y="177951"/>
                            <a:pt x="897467" y="79173"/>
                          </a:cubicBezTo>
                          <a:cubicBezTo>
                            <a:pt x="1024467" y="-19605"/>
                            <a:pt x="1121833" y="-4083"/>
                            <a:pt x="1219200" y="11440"/>
                          </a:cubicBezTo>
                        </a:path>
                      </a:pathLst>
                    </a:custGeom>
                    <a:noFill/>
                    <a:ln w="38100">
                      <a:solidFill>
                        <a:srgbClr val="C0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ru-RU"/>
                    </a:p>
                  </p:txBody>
                </p:sp>
                <p:cxnSp>
                  <p:nvCxnSpPr>
                    <p:cNvPr id="83" name="Прямая соединительная линия 82"/>
                    <p:cNvCxnSpPr/>
                    <p:nvPr/>
                  </p:nvCxnSpPr>
                  <p:spPr>
                    <a:xfrm flipV="1">
                      <a:off x="4567966" y="228600"/>
                      <a:ext cx="1380067" cy="126111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84" name="Группа 83"/>
                    <p:cNvGrpSpPr/>
                    <p:nvPr/>
                  </p:nvGrpSpPr>
                  <p:grpSpPr>
                    <a:xfrm>
                      <a:off x="4474833" y="1278467"/>
                      <a:ext cx="1727200" cy="143308"/>
                      <a:chOff x="4474833" y="1278467"/>
                      <a:chExt cx="1727200" cy="143308"/>
                    </a:xfrm>
                  </p:grpSpPr>
                  <p:cxnSp>
                    <p:nvCxnSpPr>
                      <p:cNvPr id="89" name="Прямая соединительная линия 88"/>
                      <p:cNvCxnSpPr/>
                      <p:nvPr/>
                    </p:nvCxnSpPr>
                    <p:spPr>
                      <a:xfrm>
                        <a:off x="4990876" y="1278467"/>
                        <a:ext cx="424" cy="143139"/>
                      </a:xfrm>
                      <a:prstGeom prst="line">
                        <a:avLst/>
                      </a:prstGeom>
                      <a:ln w="381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0" name="Прямая со стрелкой 89"/>
                      <p:cNvCxnSpPr/>
                      <p:nvPr/>
                    </p:nvCxnSpPr>
                    <p:spPr>
                      <a:xfrm>
                        <a:off x="4474833" y="1371610"/>
                        <a:ext cx="1727200" cy="0"/>
                      </a:xfrm>
                      <a:prstGeom prst="straightConnector1">
                        <a:avLst/>
                      </a:prstGeom>
                      <a:ln w="19050">
                        <a:solidFill>
                          <a:schemeClr val="tx1"/>
                        </a:solidFill>
                        <a:tailEnd type="arrow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1" name="Прямая соединительная линия 90"/>
                      <p:cNvCxnSpPr/>
                      <p:nvPr/>
                    </p:nvCxnSpPr>
                    <p:spPr>
                      <a:xfrm>
                        <a:off x="5059033" y="1278477"/>
                        <a:ext cx="0" cy="143298"/>
                      </a:xfrm>
                      <a:prstGeom prst="line">
                        <a:avLst/>
                      </a:prstGeom>
                      <a:ln w="381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85" name="Группа 84"/>
                    <p:cNvGrpSpPr/>
                    <p:nvPr/>
                  </p:nvGrpSpPr>
                  <p:grpSpPr>
                    <a:xfrm>
                      <a:off x="5236833" y="812800"/>
                      <a:ext cx="134620" cy="558165"/>
                      <a:chOff x="5236833" y="812800"/>
                      <a:chExt cx="134620" cy="558165"/>
                    </a:xfrm>
                  </p:grpSpPr>
                  <p:cxnSp>
                    <p:nvCxnSpPr>
                      <p:cNvPr id="86" name="Прямая соединительная линия 85"/>
                      <p:cNvCxnSpPr/>
                      <p:nvPr/>
                    </p:nvCxnSpPr>
                    <p:spPr>
                      <a:xfrm>
                        <a:off x="5304566" y="812800"/>
                        <a:ext cx="0" cy="558165"/>
                      </a:xfrm>
                      <a:prstGeom prst="line">
                        <a:avLst/>
                      </a:prstGeom>
                      <a:ln w="38100">
                        <a:solidFill>
                          <a:schemeClr val="bg1"/>
                        </a:solidFill>
                        <a:prstDash val="sysDash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7" name="Прямая соединительная линия 86"/>
                      <p:cNvCxnSpPr/>
                      <p:nvPr/>
                    </p:nvCxnSpPr>
                    <p:spPr>
                      <a:xfrm>
                        <a:off x="5236833" y="1075267"/>
                        <a:ext cx="133985" cy="0"/>
                      </a:xfrm>
                      <a:prstGeom prst="line">
                        <a:avLst/>
                      </a:prstGeom>
                      <a:ln w="381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8" name="Прямая соединительная линия 87"/>
                      <p:cNvCxnSpPr/>
                      <p:nvPr/>
                    </p:nvCxnSpPr>
                    <p:spPr>
                      <a:xfrm>
                        <a:off x="5236833" y="1143000"/>
                        <a:ext cx="134620" cy="0"/>
                      </a:xfrm>
                      <a:prstGeom prst="line">
                        <a:avLst/>
                      </a:prstGeom>
                      <a:ln w="381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cxnSp>
                <p:nvCxnSpPr>
                  <p:cNvPr id="77" name="Прямая со стрелкой 76"/>
                  <p:cNvCxnSpPr/>
                  <p:nvPr/>
                </p:nvCxnSpPr>
                <p:spPr>
                  <a:xfrm>
                    <a:off x="4466366" y="1371600"/>
                    <a:ext cx="1727200" cy="0"/>
                  </a:xfrm>
                  <a:prstGeom prst="straightConnector1">
                    <a:avLst/>
                  </a:prstGeom>
                  <a:ln w="38100">
                    <a:solidFill>
                      <a:schemeClr val="bg1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8" name="Группа 47"/>
                <p:cNvGrpSpPr/>
                <p:nvPr/>
              </p:nvGrpSpPr>
              <p:grpSpPr>
                <a:xfrm>
                  <a:off x="173762" y="0"/>
                  <a:ext cx="5522231" cy="3369690"/>
                  <a:chOff x="173764" y="0"/>
                  <a:chExt cx="5523443" cy="3370143"/>
                </a:xfrm>
              </p:grpSpPr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64" name="Поле 48"/>
                      <p:cNvSpPr txBox="1"/>
                      <p:nvPr/>
                    </p:nvSpPr>
                    <p:spPr>
                      <a:xfrm>
                        <a:off x="963134" y="1310527"/>
                        <a:ext cx="508089" cy="321734"/>
                      </a:xfrm>
                      <a:prstGeom prst="rect">
                        <a:avLst/>
                      </a:prstGeom>
                      <a:noFill/>
                      <a:ln w="6350">
                        <a:noFill/>
                      </a:ln>
                      <a:effectLst/>
                    </p:spPr>
                    <p:style>
                      <a:lnRef idx="0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dk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t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>
                          <a:lnSpc>
                            <a:spcPct val="115000"/>
                          </a:lnSpc>
                          <a:spcAft>
                            <a:spcPts val="1000"/>
                          </a:spcAft>
                        </a:pPr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ru-RU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х</m:t>
                                  </m:r>
                                </m:e>
                                <m:sub>
                                  <m:r>
                                    <a:rPr lang="ru-RU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𝟎</m:t>
                                  </m:r>
                                </m:sub>
                              </m:sSub>
                            </m:oMath>
                          </m:oMathPara>
                        </a14:m>
                        <a:endParaRPr lang="ru-RU" dirty="0">
                          <a:effectLst/>
                          <a:ea typeface="Calibri"/>
                          <a:cs typeface="Times New Roman"/>
                        </a:endParaRPr>
                      </a:p>
                    </p:txBody>
                  </p:sp>
                </mc:Choice>
                <mc:Fallback xmlns="">
                  <p:sp>
                    <p:nvSpPr>
                      <p:cNvPr id="64" name="Поле 48"/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963134" y="1310527"/>
                        <a:ext cx="508089" cy="321734"/>
                      </a:xfrm>
                      <a:prstGeom prst="rect">
                        <a:avLst/>
                      </a:prstGeom>
                      <a:blipFill rotWithShape="1">
                        <a:blip r:embed="rId4"/>
                        <a:stretch>
                          <a:fillRect/>
                        </a:stretch>
                      </a:blipFill>
                      <a:ln w="6350">
                        <a:noFill/>
                      </a:ln>
                      <a:effectLst/>
                    </p:spPr>
                    <p:txBody>
                      <a:bodyPr/>
                      <a:lstStyle/>
                      <a:p>
                        <a:r>
                          <a:rPr lang="ru-RU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p:grpSp>
                <p:nvGrpSpPr>
                  <p:cNvPr id="65" name="Группа 64"/>
                  <p:cNvGrpSpPr/>
                  <p:nvPr/>
                </p:nvGrpSpPr>
                <p:grpSpPr>
                  <a:xfrm>
                    <a:off x="173764" y="0"/>
                    <a:ext cx="5523443" cy="2970782"/>
                    <a:chOff x="173764" y="0"/>
                    <a:chExt cx="5523443" cy="2970782"/>
                  </a:xfrm>
                </p:grpSpPr>
                <p:cxnSp>
                  <p:nvCxnSpPr>
                    <p:cNvPr id="66" name="Прямая со стрелкой 65"/>
                    <p:cNvCxnSpPr/>
                    <p:nvPr/>
                  </p:nvCxnSpPr>
                  <p:spPr>
                    <a:xfrm flipV="1">
                      <a:off x="427764" y="84666"/>
                      <a:ext cx="0" cy="1473200"/>
                    </a:xfrm>
                    <a:prstGeom prst="straightConnector1">
                      <a:avLst/>
                    </a:prstGeom>
                    <a:ln w="38100">
                      <a:solidFill>
                        <a:schemeClr val="bg1"/>
                      </a:solidFill>
                      <a:tailEnd type="arrow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7" name="Прямая со стрелкой 66"/>
                    <p:cNvCxnSpPr/>
                    <p:nvPr/>
                  </p:nvCxnSpPr>
                  <p:spPr>
                    <a:xfrm>
                      <a:off x="266898" y="1363133"/>
                      <a:ext cx="1743710" cy="0"/>
                    </a:xfrm>
                    <a:prstGeom prst="straightConnector1">
                      <a:avLst/>
                    </a:prstGeom>
                    <a:ln w="38100">
                      <a:solidFill>
                        <a:schemeClr val="bg1"/>
                      </a:solidFill>
                      <a:tailEnd type="arrow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68" name="Полилиния 67"/>
                    <p:cNvSpPr/>
                    <p:nvPr/>
                  </p:nvSpPr>
                  <p:spPr>
                    <a:xfrm>
                      <a:off x="639431" y="160866"/>
                      <a:ext cx="939800" cy="929005"/>
                    </a:xfrm>
                    <a:custGeom>
                      <a:avLst/>
                      <a:gdLst>
                        <a:gd name="connsiteX0" fmla="*/ 0 w 821267"/>
                        <a:gd name="connsiteY0" fmla="*/ 533400 h 540303"/>
                        <a:gd name="connsiteX1" fmla="*/ 524933 w 821267"/>
                        <a:gd name="connsiteY1" fmla="*/ 465667 h 540303"/>
                        <a:gd name="connsiteX2" fmla="*/ 821267 w 821267"/>
                        <a:gd name="connsiteY2" fmla="*/ 0 h 54030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821267" h="540303">
                          <a:moveTo>
                            <a:pt x="0" y="533400"/>
                          </a:moveTo>
                          <a:cubicBezTo>
                            <a:pt x="194027" y="543983"/>
                            <a:pt x="388055" y="554567"/>
                            <a:pt x="524933" y="465667"/>
                          </a:cubicBezTo>
                          <a:cubicBezTo>
                            <a:pt x="661811" y="376767"/>
                            <a:pt x="741539" y="188383"/>
                            <a:pt x="821267" y="0"/>
                          </a:cubicBezTo>
                        </a:path>
                      </a:pathLst>
                    </a:custGeom>
                    <a:noFill/>
                    <a:ln w="38100">
                      <a:solidFill>
                        <a:srgbClr val="C0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ru-RU"/>
                    </a:p>
                  </p:txBody>
                </p:sp>
                <p:cxnSp>
                  <p:nvCxnSpPr>
                    <p:cNvPr id="69" name="Прямая соединительная линия 68"/>
                    <p:cNvCxnSpPr/>
                    <p:nvPr/>
                  </p:nvCxnSpPr>
                  <p:spPr>
                    <a:xfrm flipV="1">
                      <a:off x="173764" y="677333"/>
                      <a:ext cx="1794934" cy="80264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70" name="Поле 37"/>
                    <p:cNvSpPr txBox="1"/>
                    <p:nvPr/>
                  </p:nvSpPr>
                  <p:spPr>
                    <a:xfrm>
                      <a:off x="427764" y="0"/>
                      <a:ext cx="295910" cy="295910"/>
                    </a:xfrm>
                    <a:prstGeom prst="rect">
                      <a:avLst/>
                    </a:prstGeom>
                    <a:noFill/>
                    <a:ln w="6350">
                      <a:noFill/>
                    </a:ln>
                    <a:effectLst/>
                  </p:spPr>
                  <p:style>
                    <a:lnRef idx="0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dk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t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/>
                        </a:rPr>
                        <a:t>У</a:t>
                      </a:r>
                      <a:endParaRPr lang="ru-RU" sz="16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/>
                      </a:endParaRPr>
                    </a:p>
                  </p:txBody>
                </p:sp>
                <p:sp>
                  <p:nvSpPr>
                    <p:cNvPr id="71" name="Поле 38"/>
                    <p:cNvSpPr txBox="1"/>
                    <p:nvPr/>
                  </p:nvSpPr>
                  <p:spPr>
                    <a:xfrm>
                      <a:off x="1799364" y="1109133"/>
                      <a:ext cx="296333" cy="296334"/>
                    </a:xfrm>
                    <a:prstGeom prst="rect">
                      <a:avLst/>
                    </a:prstGeom>
                    <a:noFill/>
                    <a:ln w="6350">
                      <a:noFill/>
                    </a:ln>
                    <a:effectLst/>
                  </p:spPr>
                  <p:style>
                    <a:lnRef idx="0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dk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t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/>
                        </a:rPr>
                        <a:t>Х</a:t>
                      </a:r>
                      <a:endParaRPr lang="ru-RU" sz="16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/>
                      </a:endParaRPr>
                    </a:p>
                  </p:txBody>
                </p:sp>
                <p:sp>
                  <p:nvSpPr>
                    <p:cNvPr id="72" name="Поле 44"/>
                    <p:cNvSpPr txBox="1"/>
                    <p:nvPr/>
                  </p:nvSpPr>
                  <p:spPr>
                    <a:xfrm>
                      <a:off x="766431" y="279400"/>
                      <a:ext cx="770466" cy="296334"/>
                    </a:xfrm>
                    <a:prstGeom prst="rect">
                      <a:avLst/>
                    </a:prstGeom>
                    <a:noFill/>
                    <a:ln w="6350">
                      <a:noFill/>
                    </a:ln>
                    <a:effectLst/>
                  </p:spPr>
                  <p:style>
                    <a:lnRef idx="0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dk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t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/>
                        </a:rPr>
                        <a:t>у = </a:t>
                      </a:r>
                      <a:r>
                        <a:rPr lang="en-US" sz="1600" b="1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/>
                        </a:rPr>
                        <a:t>f(x)</a:t>
                      </a:r>
                      <a:endParaRPr lang="ru-RU" sz="16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/>
                      </a:endParaRPr>
                    </a:p>
                  </p:txBody>
                </p:sp>
                <p:cxnSp>
                  <p:nvCxnSpPr>
                    <p:cNvPr id="73" name="Прямая соединительная линия 72"/>
                    <p:cNvCxnSpPr/>
                    <p:nvPr/>
                  </p:nvCxnSpPr>
                  <p:spPr>
                    <a:xfrm>
                      <a:off x="1164364" y="1041400"/>
                      <a:ext cx="0" cy="321733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  <a:prstDash val="sys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74" name="Поле 49"/>
                    <p:cNvSpPr txBox="1"/>
                    <p:nvPr/>
                  </p:nvSpPr>
                  <p:spPr>
                    <a:xfrm>
                      <a:off x="802404" y="1131629"/>
                      <a:ext cx="414775" cy="295910"/>
                    </a:xfrm>
                    <a:prstGeom prst="rect">
                      <a:avLst/>
                    </a:prstGeom>
                    <a:noFill/>
                    <a:ln w="6350">
                      <a:noFill/>
                    </a:ln>
                    <a:effectLst/>
                  </p:spPr>
                  <p:style>
                    <a:lnRef idx="0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dk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t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/>
                        </a:rPr>
                        <a:t>30⁰</a:t>
                      </a:r>
                      <a:endParaRPr lang="ru-RU" sz="14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/>
                      </a:endParaRPr>
                    </a:p>
                  </p:txBody>
                </p:sp>
                <p:sp>
                  <p:nvSpPr>
                    <p:cNvPr id="75" name="Полилиния 74"/>
                    <p:cNvSpPr/>
                    <p:nvPr/>
                  </p:nvSpPr>
                  <p:spPr>
                    <a:xfrm>
                      <a:off x="757964" y="1193800"/>
                      <a:ext cx="62018" cy="169333"/>
                    </a:xfrm>
                    <a:custGeom>
                      <a:avLst/>
                      <a:gdLst>
                        <a:gd name="connsiteX0" fmla="*/ 25400 w 27843"/>
                        <a:gd name="connsiteY0" fmla="*/ 127000 h 127000"/>
                        <a:gd name="connsiteX1" fmla="*/ 25400 w 27843"/>
                        <a:gd name="connsiteY1" fmla="*/ 67733 h 127000"/>
                        <a:gd name="connsiteX2" fmla="*/ 0 w 27843"/>
                        <a:gd name="connsiteY2" fmla="*/ 0 h 1270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27843" h="127000">
                          <a:moveTo>
                            <a:pt x="25400" y="127000"/>
                          </a:moveTo>
                          <a:cubicBezTo>
                            <a:pt x="27516" y="107950"/>
                            <a:pt x="29633" y="88900"/>
                            <a:pt x="25400" y="67733"/>
                          </a:cubicBezTo>
                          <a:cubicBezTo>
                            <a:pt x="21167" y="46566"/>
                            <a:pt x="0" y="0"/>
                            <a:pt x="0" y="0"/>
                          </a:cubicBezTo>
                        </a:path>
                      </a:pathLst>
                    </a:custGeom>
                    <a:noFill/>
                    <a:ln w="381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ru-RU"/>
                    </a:p>
                  </p:txBody>
                </p:sp>
                <p:sp>
                  <p:nvSpPr>
                    <p:cNvPr id="95" name="Поле 49"/>
                    <p:cNvSpPr txBox="1"/>
                    <p:nvPr/>
                  </p:nvSpPr>
                  <p:spPr>
                    <a:xfrm>
                      <a:off x="3395552" y="2674872"/>
                      <a:ext cx="501797" cy="295910"/>
                    </a:xfrm>
                    <a:prstGeom prst="rect">
                      <a:avLst/>
                    </a:prstGeom>
                    <a:noFill/>
                    <a:ln w="6350">
                      <a:noFill/>
                    </a:ln>
                    <a:effectLst/>
                  </p:spPr>
                  <p:style>
                    <a:lnRef idx="0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dk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t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/>
                        </a:rPr>
                        <a:t>120</a:t>
                      </a:r>
                      <a:r>
                        <a:rPr lang="ru-RU" sz="1400" b="1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/>
                        </a:rPr>
                        <a:t>⁰</a:t>
                      </a:r>
                      <a:endParaRPr lang="ru-RU" sz="14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/>
                      </a:endParaRPr>
                    </a:p>
                  </p:txBody>
                </p:sp>
                <p:sp>
                  <p:nvSpPr>
                    <p:cNvPr id="101" name="Поле 37"/>
                    <p:cNvSpPr txBox="1"/>
                    <p:nvPr/>
                  </p:nvSpPr>
                  <p:spPr>
                    <a:xfrm>
                      <a:off x="2587297" y="0"/>
                      <a:ext cx="295910" cy="295910"/>
                    </a:xfrm>
                    <a:prstGeom prst="rect">
                      <a:avLst/>
                    </a:prstGeom>
                    <a:noFill/>
                    <a:ln w="6350">
                      <a:noFill/>
                    </a:ln>
                    <a:effectLst/>
                  </p:spPr>
                  <p:style>
                    <a:lnRef idx="0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dk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t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/>
                        </a:rPr>
                        <a:t>У</a:t>
                      </a:r>
                      <a:endParaRPr lang="ru-RU" sz="16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/>
                      </a:endParaRPr>
                    </a:p>
                  </p:txBody>
                </p:sp>
                <p:sp>
                  <p:nvSpPr>
                    <p:cNvPr id="102" name="Поле 37"/>
                    <p:cNvSpPr txBox="1"/>
                    <p:nvPr/>
                  </p:nvSpPr>
                  <p:spPr>
                    <a:xfrm>
                      <a:off x="4702413" y="6784"/>
                      <a:ext cx="295910" cy="295910"/>
                    </a:xfrm>
                    <a:prstGeom prst="rect">
                      <a:avLst/>
                    </a:prstGeom>
                    <a:noFill/>
                    <a:ln w="6350">
                      <a:noFill/>
                    </a:ln>
                    <a:effectLst/>
                  </p:spPr>
                  <p:style>
                    <a:lnRef idx="0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dk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t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/>
                        </a:rPr>
                        <a:t>У</a:t>
                      </a:r>
                      <a:endParaRPr lang="ru-RU" sz="16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/>
                      </a:endParaRPr>
                    </a:p>
                  </p:txBody>
                </p:sp>
                <p:sp>
                  <p:nvSpPr>
                    <p:cNvPr id="103" name="Поле 37"/>
                    <p:cNvSpPr txBox="1"/>
                    <p:nvPr/>
                  </p:nvSpPr>
                  <p:spPr>
                    <a:xfrm>
                      <a:off x="470522" y="1736676"/>
                      <a:ext cx="295910" cy="295910"/>
                    </a:xfrm>
                    <a:prstGeom prst="rect">
                      <a:avLst/>
                    </a:prstGeom>
                    <a:noFill/>
                    <a:ln w="6350">
                      <a:noFill/>
                    </a:ln>
                    <a:effectLst/>
                  </p:spPr>
                  <p:style>
                    <a:lnRef idx="0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dk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t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/>
                        </a:rPr>
                        <a:t>У</a:t>
                      </a:r>
                      <a:endParaRPr lang="ru-RU" sz="16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/>
                      </a:endParaRPr>
                    </a:p>
                  </p:txBody>
                </p:sp>
                <p:sp>
                  <p:nvSpPr>
                    <p:cNvPr id="104" name="Поле 37"/>
                    <p:cNvSpPr txBox="1"/>
                    <p:nvPr/>
                  </p:nvSpPr>
                  <p:spPr>
                    <a:xfrm>
                      <a:off x="2615265" y="1736676"/>
                      <a:ext cx="295910" cy="295910"/>
                    </a:xfrm>
                    <a:prstGeom prst="rect">
                      <a:avLst/>
                    </a:prstGeom>
                    <a:noFill/>
                    <a:ln w="6350">
                      <a:noFill/>
                    </a:ln>
                    <a:effectLst/>
                  </p:spPr>
                  <p:style>
                    <a:lnRef idx="0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dk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t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/>
                        </a:rPr>
                        <a:t>У</a:t>
                      </a:r>
                      <a:endParaRPr lang="ru-RU" sz="16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/>
                      </a:endParaRPr>
                    </a:p>
                  </p:txBody>
                </p:sp>
                <p:sp>
                  <p:nvSpPr>
                    <p:cNvPr id="105" name="Поле 37"/>
                    <p:cNvSpPr txBox="1"/>
                    <p:nvPr/>
                  </p:nvSpPr>
                  <p:spPr>
                    <a:xfrm>
                      <a:off x="4711610" y="1681989"/>
                      <a:ext cx="295910" cy="295910"/>
                    </a:xfrm>
                    <a:prstGeom prst="rect">
                      <a:avLst/>
                    </a:prstGeom>
                    <a:noFill/>
                    <a:ln w="6350">
                      <a:noFill/>
                    </a:ln>
                    <a:effectLst/>
                  </p:spPr>
                  <p:style>
                    <a:lnRef idx="0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dk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t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/>
                        </a:rPr>
                        <a:t>У</a:t>
                      </a:r>
                      <a:endParaRPr lang="ru-RU" sz="16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/>
                      </a:endParaRPr>
                    </a:p>
                  </p:txBody>
                </p:sp>
                <p:sp>
                  <p:nvSpPr>
                    <p:cNvPr id="109" name="Поле 44"/>
                    <p:cNvSpPr txBox="1"/>
                    <p:nvPr/>
                  </p:nvSpPr>
                  <p:spPr>
                    <a:xfrm>
                      <a:off x="2757829" y="279400"/>
                      <a:ext cx="770466" cy="296334"/>
                    </a:xfrm>
                    <a:prstGeom prst="rect">
                      <a:avLst/>
                    </a:prstGeom>
                    <a:noFill/>
                    <a:ln w="6350">
                      <a:noFill/>
                    </a:ln>
                    <a:effectLst/>
                  </p:spPr>
                  <p:style>
                    <a:lnRef idx="0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dk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t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/>
                        </a:rPr>
                        <a:t>у = </a:t>
                      </a:r>
                      <a:r>
                        <a:rPr lang="en-US" sz="1600" b="1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/>
                        </a:rPr>
                        <a:t>f(x)</a:t>
                      </a:r>
                      <a:endParaRPr lang="ru-RU" sz="16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/>
                      </a:endParaRPr>
                    </a:p>
                  </p:txBody>
                </p:sp>
                <p:sp>
                  <p:nvSpPr>
                    <p:cNvPr id="110" name="Поле 44"/>
                    <p:cNvSpPr txBox="1"/>
                    <p:nvPr/>
                  </p:nvSpPr>
                  <p:spPr>
                    <a:xfrm>
                      <a:off x="4695960" y="279400"/>
                      <a:ext cx="770466" cy="296334"/>
                    </a:xfrm>
                    <a:prstGeom prst="rect">
                      <a:avLst/>
                    </a:prstGeom>
                    <a:noFill/>
                    <a:ln w="6350">
                      <a:noFill/>
                    </a:ln>
                    <a:effectLst/>
                  </p:spPr>
                  <p:style>
                    <a:lnRef idx="0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dk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t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/>
                        </a:rPr>
                        <a:t>у = </a:t>
                      </a:r>
                      <a:r>
                        <a:rPr lang="en-US" sz="1600" b="1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/>
                        </a:rPr>
                        <a:t>f(x)</a:t>
                      </a:r>
                      <a:endParaRPr lang="ru-RU" sz="16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/>
                      </a:endParaRPr>
                    </a:p>
                  </p:txBody>
                </p:sp>
                <p:sp>
                  <p:nvSpPr>
                    <p:cNvPr id="111" name="Поле 44"/>
                    <p:cNvSpPr txBox="1"/>
                    <p:nvPr/>
                  </p:nvSpPr>
                  <p:spPr>
                    <a:xfrm>
                      <a:off x="709495" y="2088730"/>
                      <a:ext cx="770466" cy="296334"/>
                    </a:xfrm>
                    <a:prstGeom prst="rect">
                      <a:avLst/>
                    </a:prstGeom>
                    <a:noFill/>
                    <a:ln w="6350">
                      <a:noFill/>
                    </a:ln>
                    <a:effectLst/>
                  </p:spPr>
                  <p:style>
                    <a:lnRef idx="0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dk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t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/>
                        </a:rPr>
                        <a:t>у = </a:t>
                      </a:r>
                      <a:r>
                        <a:rPr lang="en-US" sz="1600" b="1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/>
                        </a:rPr>
                        <a:t>f(x)</a:t>
                      </a:r>
                      <a:endParaRPr lang="ru-RU" sz="16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/>
                      </a:endParaRPr>
                    </a:p>
                  </p:txBody>
                </p:sp>
                <p:sp>
                  <p:nvSpPr>
                    <p:cNvPr id="112" name="Поле 44"/>
                    <p:cNvSpPr txBox="1"/>
                    <p:nvPr/>
                  </p:nvSpPr>
                  <p:spPr>
                    <a:xfrm>
                      <a:off x="2954711" y="2079479"/>
                      <a:ext cx="770466" cy="296334"/>
                    </a:xfrm>
                    <a:prstGeom prst="rect">
                      <a:avLst/>
                    </a:prstGeom>
                    <a:noFill/>
                    <a:ln w="6350">
                      <a:noFill/>
                    </a:ln>
                    <a:effectLst/>
                  </p:spPr>
                  <p:style>
                    <a:lnRef idx="0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dk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t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/>
                        </a:rPr>
                        <a:t>у = </a:t>
                      </a:r>
                      <a:r>
                        <a:rPr lang="en-US" sz="1600" b="1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/>
                        </a:rPr>
                        <a:t>f(x)</a:t>
                      </a:r>
                      <a:endParaRPr lang="ru-RU" sz="16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/>
                      </a:endParaRPr>
                    </a:p>
                  </p:txBody>
                </p:sp>
                <p:sp>
                  <p:nvSpPr>
                    <p:cNvPr id="113" name="Поле 44"/>
                    <p:cNvSpPr txBox="1"/>
                    <p:nvPr/>
                  </p:nvSpPr>
                  <p:spPr>
                    <a:xfrm>
                      <a:off x="4926741" y="2088729"/>
                      <a:ext cx="770466" cy="296334"/>
                    </a:xfrm>
                    <a:prstGeom prst="rect">
                      <a:avLst/>
                    </a:prstGeom>
                    <a:noFill/>
                    <a:ln w="6350">
                      <a:noFill/>
                    </a:ln>
                    <a:effectLst/>
                  </p:spPr>
                  <p:style>
                    <a:lnRef idx="0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dk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t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/>
                        </a:rPr>
                        <a:t>у = </a:t>
                      </a:r>
                      <a:r>
                        <a:rPr lang="en-US" sz="1600" b="1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/>
                        </a:rPr>
                        <a:t>f(x)</a:t>
                      </a:r>
                      <a:endParaRPr lang="ru-RU" sz="16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/>
                      </a:endParaRPr>
                    </a:p>
                  </p:txBody>
                </p:sp>
              </p:grp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93" name="Поле 48"/>
                      <p:cNvSpPr txBox="1"/>
                      <p:nvPr/>
                    </p:nvSpPr>
                    <p:spPr>
                      <a:xfrm>
                        <a:off x="3020207" y="1279583"/>
                        <a:ext cx="508089" cy="321734"/>
                      </a:xfrm>
                      <a:prstGeom prst="rect">
                        <a:avLst/>
                      </a:prstGeom>
                      <a:noFill/>
                      <a:ln w="6350">
                        <a:noFill/>
                      </a:ln>
                      <a:effectLst/>
                    </p:spPr>
                    <p:style>
                      <a:lnRef idx="0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dk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t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>
                          <a:lnSpc>
                            <a:spcPct val="115000"/>
                          </a:lnSpc>
                          <a:spcAft>
                            <a:spcPts val="1000"/>
                          </a:spcAft>
                        </a:pPr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ru-RU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х</m:t>
                                  </m:r>
                                </m:e>
                                <m:sub>
                                  <m:r>
                                    <a:rPr lang="ru-RU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𝟎</m:t>
                                  </m:r>
                                </m:sub>
                              </m:sSub>
                            </m:oMath>
                          </m:oMathPara>
                        </a14:m>
                        <a:endParaRPr lang="ru-RU" dirty="0">
                          <a:effectLst/>
                          <a:ea typeface="Calibri"/>
                          <a:cs typeface="Times New Roman"/>
                        </a:endParaRPr>
                      </a:p>
                    </p:txBody>
                  </p:sp>
                </mc:Choice>
                <mc:Fallback xmlns="">
                  <p:sp>
                    <p:nvSpPr>
                      <p:cNvPr id="93" name="Поле 48"/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3020207" y="1279583"/>
                        <a:ext cx="508089" cy="321734"/>
                      </a:xfrm>
                      <a:prstGeom prst="rect">
                        <a:avLst/>
                      </a:prstGeom>
                      <a:blipFill rotWithShape="1">
                        <a:blip r:embed="rId5"/>
                        <a:stretch>
                          <a:fillRect/>
                        </a:stretch>
                      </a:blipFill>
                      <a:ln w="6350">
                        <a:noFill/>
                      </a:ln>
                      <a:effectLst/>
                    </p:spPr>
                    <p:txBody>
                      <a:bodyPr/>
                      <a:lstStyle/>
                      <a:p>
                        <a:r>
                          <a:rPr lang="ru-RU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94" name="Поле 48"/>
                      <p:cNvSpPr txBox="1"/>
                      <p:nvPr/>
                    </p:nvSpPr>
                    <p:spPr>
                      <a:xfrm>
                        <a:off x="5098263" y="1295386"/>
                        <a:ext cx="508089" cy="321734"/>
                      </a:xfrm>
                      <a:prstGeom prst="rect">
                        <a:avLst/>
                      </a:prstGeom>
                      <a:noFill/>
                      <a:ln w="6350">
                        <a:noFill/>
                      </a:ln>
                      <a:effectLst/>
                    </p:spPr>
                    <p:style>
                      <a:lnRef idx="0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dk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t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>
                          <a:lnSpc>
                            <a:spcPct val="115000"/>
                          </a:lnSpc>
                          <a:spcAft>
                            <a:spcPts val="1000"/>
                          </a:spcAft>
                        </a:pPr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ru-RU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х</m:t>
                                  </m:r>
                                </m:e>
                                <m:sub>
                                  <m:r>
                                    <a:rPr lang="ru-RU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𝟎</m:t>
                                  </m:r>
                                </m:sub>
                              </m:sSub>
                            </m:oMath>
                          </m:oMathPara>
                        </a14:m>
                        <a:endParaRPr lang="ru-RU" dirty="0">
                          <a:effectLst/>
                          <a:ea typeface="Calibri"/>
                          <a:cs typeface="Times New Roman"/>
                        </a:endParaRPr>
                      </a:p>
                    </p:txBody>
                  </p:sp>
                </mc:Choice>
                <mc:Fallback xmlns="">
                  <p:sp>
                    <p:nvSpPr>
                      <p:cNvPr id="94" name="Поле 48"/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5098263" y="1295386"/>
                        <a:ext cx="508089" cy="321734"/>
                      </a:xfrm>
                      <a:prstGeom prst="rect">
                        <a:avLst/>
                      </a:prstGeom>
                      <a:blipFill rotWithShape="1">
                        <a:blip r:embed="rId6"/>
                        <a:stretch>
                          <a:fillRect/>
                        </a:stretch>
                      </a:blipFill>
                      <a:ln w="6350">
                        <a:noFill/>
                      </a:ln>
                      <a:effectLst/>
                    </p:spPr>
                    <p:txBody>
                      <a:bodyPr/>
                      <a:lstStyle/>
                      <a:p>
                        <a:r>
                          <a:rPr lang="ru-RU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106" name="Поле 48"/>
                      <p:cNvSpPr txBox="1"/>
                      <p:nvPr/>
                    </p:nvSpPr>
                    <p:spPr>
                      <a:xfrm>
                        <a:off x="1126265" y="3048409"/>
                        <a:ext cx="508089" cy="321734"/>
                      </a:xfrm>
                      <a:prstGeom prst="rect">
                        <a:avLst/>
                      </a:prstGeom>
                      <a:noFill/>
                      <a:ln w="6350">
                        <a:noFill/>
                      </a:ln>
                      <a:effectLst/>
                    </p:spPr>
                    <p:style>
                      <a:lnRef idx="0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dk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t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>
                          <a:lnSpc>
                            <a:spcPct val="115000"/>
                          </a:lnSpc>
                          <a:spcAft>
                            <a:spcPts val="1000"/>
                          </a:spcAft>
                        </a:pPr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ru-RU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х</m:t>
                                  </m:r>
                                </m:e>
                                <m:sub>
                                  <m:r>
                                    <a:rPr lang="ru-RU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𝟎</m:t>
                                  </m:r>
                                </m:sub>
                              </m:sSub>
                            </m:oMath>
                          </m:oMathPara>
                        </a14:m>
                        <a:endParaRPr lang="ru-RU" dirty="0">
                          <a:effectLst/>
                          <a:ea typeface="Calibri"/>
                          <a:cs typeface="Times New Roman"/>
                        </a:endParaRPr>
                      </a:p>
                    </p:txBody>
                  </p:sp>
                </mc:Choice>
                <mc:Fallback xmlns="">
                  <p:sp>
                    <p:nvSpPr>
                      <p:cNvPr id="106" name="Поле 48"/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1126265" y="3048409"/>
                        <a:ext cx="508089" cy="321734"/>
                      </a:xfrm>
                      <a:prstGeom prst="rect">
                        <a:avLst/>
                      </a:prstGeom>
                      <a:blipFill rotWithShape="1">
                        <a:blip r:embed="rId7"/>
                        <a:stretch>
                          <a:fillRect/>
                        </a:stretch>
                      </a:blipFill>
                      <a:ln w="6350">
                        <a:noFill/>
                      </a:ln>
                      <a:effectLst/>
                    </p:spPr>
                    <p:txBody>
                      <a:bodyPr/>
                      <a:lstStyle/>
                      <a:p>
                        <a:r>
                          <a:rPr lang="ru-RU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107" name="Поле 48"/>
                      <p:cNvSpPr txBox="1"/>
                      <p:nvPr/>
                    </p:nvSpPr>
                    <p:spPr>
                      <a:xfrm>
                        <a:off x="2831855" y="3048409"/>
                        <a:ext cx="508089" cy="321734"/>
                      </a:xfrm>
                      <a:prstGeom prst="rect">
                        <a:avLst/>
                      </a:prstGeom>
                      <a:noFill/>
                      <a:ln w="6350">
                        <a:noFill/>
                      </a:ln>
                      <a:effectLst/>
                    </p:spPr>
                    <p:style>
                      <a:lnRef idx="0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dk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t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>
                          <a:lnSpc>
                            <a:spcPct val="115000"/>
                          </a:lnSpc>
                          <a:spcAft>
                            <a:spcPts val="1000"/>
                          </a:spcAft>
                        </a:pPr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ru-RU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х</m:t>
                                  </m:r>
                                </m:e>
                                <m:sub>
                                  <m:r>
                                    <a:rPr lang="ru-RU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𝟎</m:t>
                                  </m:r>
                                </m:sub>
                              </m:sSub>
                            </m:oMath>
                          </m:oMathPara>
                        </a14:m>
                        <a:endParaRPr lang="ru-RU" dirty="0">
                          <a:effectLst/>
                          <a:ea typeface="Calibri"/>
                          <a:cs typeface="Times New Roman"/>
                        </a:endParaRPr>
                      </a:p>
                    </p:txBody>
                  </p:sp>
                </mc:Choice>
                <mc:Fallback xmlns="">
                  <p:sp>
                    <p:nvSpPr>
                      <p:cNvPr id="107" name="Поле 48"/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2831855" y="3048409"/>
                        <a:ext cx="508089" cy="321734"/>
                      </a:xfrm>
                      <a:prstGeom prst="rect">
                        <a:avLst/>
                      </a:prstGeom>
                      <a:blipFill rotWithShape="1">
                        <a:blip r:embed="rId8"/>
                        <a:stretch>
                          <a:fillRect/>
                        </a:stretch>
                      </a:blipFill>
                      <a:ln w="6350">
                        <a:noFill/>
                      </a:ln>
                      <a:effectLst/>
                    </p:spPr>
                    <p:txBody>
                      <a:bodyPr/>
                      <a:lstStyle/>
                      <a:p>
                        <a:r>
                          <a:rPr lang="ru-RU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108" name="Поле 48"/>
                      <p:cNvSpPr txBox="1"/>
                      <p:nvPr/>
                    </p:nvSpPr>
                    <p:spPr>
                      <a:xfrm>
                        <a:off x="5098262" y="3003497"/>
                        <a:ext cx="508089" cy="321734"/>
                      </a:xfrm>
                      <a:prstGeom prst="rect">
                        <a:avLst/>
                      </a:prstGeom>
                      <a:noFill/>
                      <a:ln w="6350">
                        <a:noFill/>
                      </a:ln>
                      <a:effectLst/>
                    </p:spPr>
                    <p:style>
                      <a:lnRef idx="0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dk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t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>
                          <a:lnSpc>
                            <a:spcPct val="115000"/>
                          </a:lnSpc>
                          <a:spcAft>
                            <a:spcPts val="1000"/>
                          </a:spcAft>
                        </a:pPr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ru-RU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х</m:t>
                                  </m:r>
                                </m:e>
                                <m:sub>
                                  <m:r>
                                    <a:rPr lang="ru-RU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𝟎</m:t>
                                  </m:r>
                                </m:sub>
                              </m:sSub>
                            </m:oMath>
                          </m:oMathPara>
                        </a14:m>
                        <a:endParaRPr lang="ru-RU" dirty="0">
                          <a:effectLst/>
                          <a:ea typeface="Calibri"/>
                          <a:cs typeface="Times New Roman"/>
                        </a:endParaRPr>
                      </a:p>
                    </p:txBody>
                  </p:sp>
                </mc:Choice>
                <mc:Fallback xmlns="">
                  <p:sp>
                    <p:nvSpPr>
                      <p:cNvPr id="108" name="Поле 48"/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5098262" y="3003497"/>
                        <a:ext cx="508089" cy="321734"/>
                      </a:xfrm>
                      <a:prstGeom prst="rect">
                        <a:avLst/>
                      </a:prstGeom>
                      <a:blipFill rotWithShape="1">
                        <a:blip r:embed="rId9"/>
                        <a:stretch>
                          <a:fillRect/>
                        </a:stretch>
                      </a:blipFill>
                      <a:ln w="6350">
                        <a:noFill/>
                      </a:ln>
                      <a:effectLst/>
                    </p:spPr>
                    <p:txBody>
                      <a:bodyPr/>
                      <a:lstStyle/>
                      <a:p>
                        <a:r>
                          <a:rPr lang="ru-RU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</p:grpSp>
            <p:grpSp>
              <p:nvGrpSpPr>
                <p:cNvPr id="49" name="Группа 48"/>
                <p:cNvGrpSpPr/>
                <p:nvPr/>
              </p:nvGrpSpPr>
              <p:grpSpPr>
                <a:xfrm>
                  <a:off x="2375100" y="59266"/>
                  <a:ext cx="1769533" cy="1473200"/>
                  <a:chOff x="2375100" y="59266"/>
                  <a:chExt cx="1769533" cy="1473200"/>
                </a:xfrm>
              </p:grpSpPr>
              <p:grpSp>
                <p:nvGrpSpPr>
                  <p:cNvPr id="53" name="Группа 52"/>
                  <p:cNvGrpSpPr/>
                  <p:nvPr/>
                </p:nvGrpSpPr>
                <p:grpSpPr>
                  <a:xfrm>
                    <a:off x="2375100" y="59266"/>
                    <a:ext cx="1769533" cy="1473200"/>
                    <a:chOff x="2375100" y="59266"/>
                    <a:chExt cx="1769533" cy="1473200"/>
                  </a:xfrm>
                </p:grpSpPr>
                <p:cxnSp>
                  <p:nvCxnSpPr>
                    <p:cNvPr id="54" name="Прямая со стрелкой 53"/>
                    <p:cNvCxnSpPr/>
                    <p:nvPr/>
                  </p:nvCxnSpPr>
                  <p:spPr>
                    <a:xfrm flipV="1">
                      <a:off x="2586766" y="59266"/>
                      <a:ext cx="0" cy="1473200"/>
                    </a:xfrm>
                    <a:prstGeom prst="straightConnector1">
                      <a:avLst/>
                    </a:prstGeom>
                    <a:ln w="38100">
                      <a:solidFill>
                        <a:schemeClr val="bg1"/>
                      </a:solidFill>
                      <a:tailEnd type="arrow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5" name="Прямая со стрелкой 54"/>
                    <p:cNvCxnSpPr/>
                    <p:nvPr/>
                  </p:nvCxnSpPr>
                  <p:spPr>
                    <a:xfrm>
                      <a:off x="2375100" y="1337733"/>
                      <a:ext cx="1769110" cy="0"/>
                    </a:xfrm>
                    <a:prstGeom prst="straightConnector1">
                      <a:avLst/>
                    </a:prstGeom>
                    <a:ln w="38100">
                      <a:solidFill>
                        <a:schemeClr val="bg1"/>
                      </a:solidFill>
                      <a:tailEnd type="arrow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57" name="Поле 42"/>
                    <p:cNvSpPr txBox="1"/>
                    <p:nvPr/>
                  </p:nvSpPr>
                  <p:spPr>
                    <a:xfrm>
                      <a:off x="3848300" y="1066800"/>
                      <a:ext cx="296333" cy="296334"/>
                    </a:xfrm>
                    <a:prstGeom prst="rect">
                      <a:avLst/>
                    </a:prstGeom>
                    <a:noFill/>
                    <a:ln w="6350">
                      <a:noFill/>
                    </a:ln>
                    <a:effectLst/>
                  </p:spPr>
                  <p:style>
                    <a:lnRef idx="0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dk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t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1">
                          <a:effectLst/>
                          <a:ea typeface="Calibri"/>
                          <a:cs typeface="Times New Roman"/>
                        </a:rPr>
                        <a:t>X</a:t>
                      </a:r>
                      <a:endParaRPr lang="ru-RU" sz="1100">
                        <a:effectLst/>
                        <a:ea typeface="Calibri"/>
                        <a:cs typeface="Times New Roman"/>
                      </a:endParaRPr>
                    </a:p>
                  </p:txBody>
                </p:sp>
                <p:sp>
                  <p:nvSpPr>
                    <p:cNvPr id="59" name="Полилиния 58"/>
                    <p:cNvSpPr/>
                    <p:nvPr/>
                  </p:nvSpPr>
                  <p:spPr>
                    <a:xfrm>
                      <a:off x="2722233" y="406400"/>
                      <a:ext cx="1219200" cy="603885"/>
                    </a:xfrm>
                    <a:custGeom>
                      <a:avLst/>
                      <a:gdLst>
                        <a:gd name="connsiteX0" fmla="*/ 0 w 1219200"/>
                        <a:gd name="connsiteY0" fmla="*/ 87640 h 604111"/>
                        <a:gd name="connsiteX1" fmla="*/ 457200 w 1219200"/>
                        <a:gd name="connsiteY1" fmla="*/ 604106 h 604111"/>
                        <a:gd name="connsiteX2" fmla="*/ 897467 w 1219200"/>
                        <a:gd name="connsiteY2" fmla="*/ 79173 h 604111"/>
                        <a:gd name="connsiteX3" fmla="*/ 1219200 w 1219200"/>
                        <a:gd name="connsiteY3" fmla="*/ 11440 h 6041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219200" h="604111">
                          <a:moveTo>
                            <a:pt x="0" y="87640"/>
                          </a:moveTo>
                          <a:cubicBezTo>
                            <a:pt x="153811" y="346578"/>
                            <a:pt x="307622" y="605517"/>
                            <a:pt x="457200" y="604106"/>
                          </a:cubicBezTo>
                          <a:cubicBezTo>
                            <a:pt x="606778" y="602695"/>
                            <a:pt x="770467" y="177951"/>
                            <a:pt x="897467" y="79173"/>
                          </a:cubicBezTo>
                          <a:cubicBezTo>
                            <a:pt x="1024467" y="-19605"/>
                            <a:pt x="1121833" y="-4083"/>
                            <a:pt x="1219200" y="11440"/>
                          </a:cubicBezTo>
                        </a:path>
                      </a:pathLst>
                    </a:custGeom>
                    <a:noFill/>
                    <a:ln w="38100">
                      <a:solidFill>
                        <a:srgbClr val="C0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ru-RU"/>
                    </a:p>
                  </p:txBody>
                </p:sp>
                <p:cxnSp>
                  <p:nvCxnSpPr>
                    <p:cNvPr id="60" name="Прямая соединительная линия 59"/>
                    <p:cNvCxnSpPr/>
                    <p:nvPr/>
                  </p:nvCxnSpPr>
                  <p:spPr>
                    <a:xfrm flipV="1">
                      <a:off x="2375100" y="575733"/>
                      <a:ext cx="1710055" cy="880325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1" name="Прямая соединительная линия 60"/>
                    <p:cNvCxnSpPr/>
                    <p:nvPr/>
                  </p:nvCxnSpPr>
                  <p:spPr>
                    <a:xfrm flipH="1">
                      <a:off x="2586766" y="1007533"/>
                      <a:ext cx="634790" cy="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  <a:prstDash val="sys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62" name="Поле 81"/>
                    <p:cNvSpPr txBox="1"/>
                    <p:nvPr/>
                  </p:nvSpPr>
                  <p:spPr>
                    <a:xfrm>
                      <a:off x="3154245" y="1109133"/>
                      <a:ext cx="313055" cy="279400"/>
                    </a:xfrm>
                    <a:prstGeom prst="rect">
                      <a:avLst/>
                    </a:prstGeom>
                    <a:noFill/>
                    <a:ln w="6350">
                      <a:noFill/>
                    </a:ln>
                    <a:effectLst/>
                  </p:spPr>
                  <p:style>
                    <a:lnRef idx="0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dk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t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/>
                        </a:rPr>
                        <a:t>3</a:t>
                      </a:r>
                      <a:endParaRPr lang="ru-RU" sz="16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/>
                      </a:endParaRPr>
                    </a:p>
                  </p:txBody>
                </p:sp>
                <p:sp>
                  <p:nvSpPr>
                    <p:cNvPr id="63" name="Поле 82"/>
                    <p:cNvSpPr txBox="1"/>
                    <p:nvPr/>
                  </p:nvSpPr>
                  <p:spPr>
                    <a:xfrm>
                      <a:off x="2375100" y="829733"/>
                      <a:ext cx="313055" cy="279400"/>
                    </a:xfrm>
                    <a:prstGeom prst="rect">
                      <a:avLst/>
                    </a:prstGeom>
                    <a:noFill/>
                    <a:ln w="6350">
                      <a:noFill/>
                    </a:ln>
                    <a:effectLst/>
                  </p:spPr>
                  <p:style>
                    <a:lnRef idx="0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dk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t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/>
                        </a:rPr>
                        <a:t>2</a:t>
                      </a:r>
                      <a:endParaRPr lang="ru-RU" sz="16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/>
                      </a:endParaRPr>
                    </a:p>
                  </p:txBody>
                </p:sp>
              </p:grpSp>
              <p:cxnSp>
                <p:nvCxnSpPr>
                  <p:cNvPr id="51" name="Прямая соединительная линия 50"/>
                  <p:cNvCxnSpPr/>
                  <p:nvPr/>
                </p:nvCxnSpPr>
                <p:spPr>
                  <a:xfrm>
                    <a:off x="3221766" y="1041400"/>
                    <a:ext cx="0" cy="29591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45" name="Поле 108"/>
              <p:cNvSpPr txBox="1"/>
              <p:nvPr/>
            </p:nvSpPr>
            <p:spPr>
              <a:xfrm>
                <a:off x="0" y="84666"/>
                <a:ext cx="453168" cy="29591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1600" b="1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/>
                  </a:rPr>
                  <a:t>(1)</a:t>
                </a:r>
                <a:endParaRPr lang="ru-RU" sz="1600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/>
                </a:endParaRPr>
              </a:p>
            </p:txBody>
          </p:sp>
          <p:sp>
            <p:nvSpPr>
              <p:cNvPr id="96" name="Поле 108"/>
              <p:cNvSpPr txBox="1"/>
              <p:nvPr/>
            </p:nvSpPr>
            <p:spPr>
              <a:xfrm>
                <a:off x="2087031" y="84666"/>
                <a:ext cx="453168" cy="29591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1600" b="1" dirty="0" smtClean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/>
                  </a:rPr>
                  <a:t>(2)</a:t>
                </a:r>
                <a:endParaRPr lang="ru-RU" sz="1600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/>
                </a:endParaRPr>
              </a:p>
            </p:txBody>
          </p:sp>
          <p:sp>
            <p:nvSpPr>
              <p:cNvPr id="97" name="Поле 108"/>
              <p:cNvSpPr txBox="1"/>
              <p:nvPr/>
            </p:nvSpPr>
            <p:spPr>
              <a:xfrm>
                <a:off x="4188981" y="84666"/>
                <a:ext cx="453168" cy="29591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1600" b="1" dirty="0" smtClean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/>
                  </a:rPr>
                  <a:t>(3)</a:t>
                </a:r>
                <a:endParaRPr lang="ru-RU" sz="1600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/>
                </a:endParaRPr>
              </a:p>
            </p:txBody>
          </p:sp>
          <p:sp>
            <p:nvSpPr>
              <p:cNvPr id="98" name="Поле 108"/>
              <p:cNvSpPr txBox="1"/>
              <p:nvPr/>
            </p:nvSpPr>
            <p:spPr>
              <a:xfrm>
                <a:off x="0" y="1815990"/>
                <a:ext cx="453168" cy="29591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1600" b="1" dirty="0" smtClean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/>
                  </a:rPr>
                  <a:t>(4)</a:t>
                </a:r>
                <a:endParaRPr lang="ru-RU" sz="1600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/>
                </a:endParaRPr>
              </a:p>
            </p:txBody>
          </p:sp>
          <p:sp>
            <p:nvSpPr>
              <p:cNvPr id="99" name="Поле 108"/>
              <p:cNvSpPr txBox="1"/>
              <p:nvPr/>
            </p:nvSpPr>
            <p:spPr>
              <a:xfrm>
                <a:off x="2066996" y="1815990"/>
                <a:ext cx="453168" cy="29591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1600" b="1" dirty="0" smtClean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/>
                  </a:rPr>
                  <a:t>(5)</a:t>
                </a:r>
                <a:endParaRPr lang="ru-RU" sz="1600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/>
                </a:endParaRPr>
              </a:p>
            </p:txBody>
          </p:sp>
          <p:sp>
            <p:nvSpPr>
              <p:cNvPr id="100" name="Поле 108"/>
              <p:cNvSpPr txBox="1"/>
              <p:nvPr/>
            </p:nvSpPr>
            <p:spPr>
              <a:xfrm>
                <a:off x="4248248" y="1803400"/>
                <a:ext cx="453168" cy="29591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1600" b="1" dirty="0" smtClean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/>
                  </a:rPr>
                  <a:t>(6)</a:t>
                </a:r>
                <a:endParaRPr lang="ru-RU" sz="1600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/>
                </a:endParaRPr>
              </a:p>
            </p:txBody>
          </p:sp>
        </p:grpSp>
        <p:grpSp>
          <p:nvGrpSpPr>
            <p:cNvPr id="30" name="Группа 29"/>
            <p:cNvGrpSpPr/>
            <p:nvPr/>
          </p:nvGrpSpPr>
          <p:grpSpPr>
            <a:xfrm>
              <a:off x="2239633" y="1803400"/>
              <a:ext cx="1862243" cy="1473200"/>
              <a:chOff x="2239633" y="1803400"/>
              <a:chExt cx="1862243" cy="1473200"/>
            </a:xfrm>
          </p:grpSpPr>
          <p:cxnSp>
            <p:nvCxnSpPr>
              <p:cNvPr id="32" name="Прямая со стрелкой 31"/>
              <p:cNvCxnSpPr/>
              <p:nvPr/>
            </p:nvCxnSpPr>
            <p:spPr>
              <a:xfrm>
                <a:off x="2332766" y="3090333"/>
                <a:ext cx="1769110" cy="0"/>
              </a:xfrm>
              <a:prstGeom prst="straightConnector1">
                <a:avLst/>
              </a:prstGeom>
              <a:ln w="38100"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Прямая со стрелкой 32"/>
              <p:cNvCxnSpPr/>
              <p:nvPr/>
            </p:nvCxnSpPr>
            <p:spPr>
              <a:xfrm flipV="1">
                <a:off x="2586766" y="1803400"/>
                <a:ext cx="0" cy="1473200"/>
              </a:xfrm>
              <a:prstGeom prst="straightConnector1">
                <a:avLst/>
              </a:prstGeom>
              <a:ln w="38100"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Полилиния 34"/>
              <p:cNvSpPr/>
              <p:nvPr/>
            </p:nvSpPr>
            <p:spPr>
              <a:xfrm rot="1429018" flipV="1">
                <a:off x="2315833" y="2074333"/>
                <a:ext cx="1329055" cy="654050"/>
              </a:xfrm>
              <a:custGeom>
                <a:avLst/>
                <a:gdLst>
                  <a:gd name="connsiteX0" fmla="*/ 0 w 1329267"/>
                  <a:gd name="connsiteY0" fmla="*/ 374639 h 654680"/>
                  <a:gd name="connsiteX1" fmla="*/ 440267 w 1329267"/>
                  <a:gd name="connsiteY1" fmla="*/ 645573 h 654680"/>
                  <a:gd name="connsiteX2" fmla="*/ 846667 w 1329267"/>
                  <a:gd name="connsiteY2" fmla="*/ 78306 h 654680"/>
                  <a:gd name="connsiteX3" fmla="*/ 1329267 w 1329267"/>
                  <a:gd name="connsiteY3" fmla="*/ 19039 h 654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29267" h="654680">
                    <a:moveTo>
                      <a:pt x="0" y="374639"/>
                    </a:moveTo>
                    <a:cubicBezTo>
                      <a:pt x="149578" y="534800"/>
                      <a:pt x="299156" y="694962"/>
                      <a:pt x="440267" y="645573"/>
                    </a:cubicBezTo>
                    <a:cubicBezTo>
                      <a:pt x="581378" y="596184"/>
                      <a:pt x="698500" y="182728"/>
                      <a:pt x="846667" y="78306"/>
                    </a:cubicBezTo>
                    <a:cubicBezTo>
                      <a:pt x="994834" y="-26116"/>
                      <a:pt x="1162050" y="-3539"/>
                      <a:pt x="1329267" y="19039"/>
                    </a:cubicBezTo>
                  </a:path>
                </a:pathLst>
              </a:custGeom>
              <a:noFill/>
              <a:ln w="381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cxnSp>
            <p:nvCxnSpPr>
              <p:cNvPr id="36" name="Прямая соединительная линия 35"/>
              <p:cNvCxnSpPr/>
              <p:nvPr/>
            </p:nvCxnSpPr>
            <p:spPr>
              <a:xfrm>
                <a:off x="2239633" y="2116666"/>
                <a:ext cx="1437640" cy="1115695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Полилиния 36"/>
              <p:cNvSpPr/>
              <p:nvPr/>
            </p:nvSpPr>
            <p:spPr>
              <a:xfrm>
                <a:off x="3365700" y="2921000"/>
                <a:ext cx="372533" cy="164187"/>
              </a:xfrm>
              <a:custGeom>
                <a:avLst/>
                <a:gdLst>
                  <a:gd name="connsiteX0" fmla="*/ 0 w 372533"/>
                  <a:gd name="connsiteY0" fmla="*/ 71054 h 164187"/>
                  <a:gd name="connsiteX1" fmla="*/ 220133 w 372533"/>
                  <a:gd name="connsiteY1" fmla="*/ 3321 h 164187"/>
                  <a:gd name="connsiteX2" fmla="*/ 372533 w 372533"/>
                  <a:gd name="connsiteY2" fmla="*/ 164187 h 164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2533" h="164187">
                    <a:moveTo>
                      <a:pt x="0" y="71054"/>
                    </a:moveTo>
                    <a:cubicBezTo>
                      <a:pt x="79022" y="29426"/>
                      <a:pt x="158044" y="-12201"/>
                      <a:pt x="220133" y="3321"/>
                    </a:cubicBezTo>
                    <a:cubicBezTo>
                      <a:pt x="282222" y="18843"/>
                      <a:pt x="327377" y="91515"/>
                      <a:pt x="372533" y="164187"/>
                    </a:cubicBez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3072611" y="2812069"/>
                <a:ext cx="0" cy="295910"/>
              </a:xfrm>
              <a:prstGeom prst="line">
                <a:avLst/>
              </a:prstGeom>
              <a:ln w="38100"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Группа 5"/>
            <p:cNvGrpSpPr/>
            <p:nvPr/>
          </p:nvGrpSpPr>
          <p:grpSpPr>
            <a:xfrm>
              <a:off x="241500" y="1803400"/>
              <a:ext cx="1853776" cy="1473200"/>
              <a:chOff x="241500" y="1803400"/>
              <a:chExt cx="1853776" cy="1473200"/>
            </a:xfrm>
          </p:grpSpPr>
          <p:cxnSp>
            <p:nvCxnSpPr>
              <p:cNvPr id="19" name="Прямая со стрелкой 18"/>
              <p:cNvCxnSpPr/>
              <p:nvPr/>
            </p:nvCxnSpPr>
            <p:spPr>
              <a:xfrm flipV="1">
                <a:off x="427766" y="1803400"/>
                <a:ext cx="0" cy="1473200"/>
              </a:xfrm>
              <a:prstGeom prst="straightConnector1">
                <a:avLst/>
              </a:prstGeom>
              <a:ln w="38100"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Прямая со стрелкой 19"/>
              <p:cNvCxnSpPr/>
              <p:nvPr/>
            </p:nvCxnSpPr>
            <p:spPr>
              <a:xfrm>
                <a:off x="241500" y="3090333"/>
                <a:ext cx="1769110" cy="0"/>
              </a:xfrm>
              <a:prstGeom prst="straightConnector1">
                <a:avLst/>
              </a:prstGeom>
              <a:ln w="38100"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Полилиния 23"/>
              <p:cNvSpPr/>
              <p:nvPr/>
            </p:nvSpPr>
            <p:spPr>
              <a:xfrm flipH="1">
                <a:off x="317700" y="2404533"/>
                <a:ext cx="1498600" cy="550503"/>
              </a:xfrm>
              <a:custGeom>
                <a:avLst/>
                <a:gdLst>
                  <a:gd name="connsiteX0" fmla="*/ 0 w 1498600"/>
                  <a:gd name="connsiteY0" fmla="*/ 550503 h 550503"/>
                  <a:gd name="connsiteX1" fmla="*/ 482600 w 1498600"/>
                  <a:gd name="connsiteY1" fmla="*/ 170 h 550503"/>
                  <a:gd name="connsiteX2" fmla="*/ 1100666 w 1498600"/>
                  <a:gd name="connsiteY2" fmla="*/ 491237 h 550503"/>
                  <a:gd name="connsiteX3" fmla="*/ 1498600 w 1498600"/>
                  <a:gd name="connsiteY3" fmla="*/ 465837 h 550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98600" h="550503">
                    <a:moveTo>
                      <a:pt x="0" y="550503"/>
                    </a:moveTo>
                    <a:cubicBezTo>
                      <a:pt x="149578" y="280275"/>
                      <a:pt x="299156" y="10048"/>
                      <a:pt x="482600" y="170"/>
                    </a:cubicBezTo>
                    <a:cubicBezTo>
                      <a:pt x="666044" y="-9708"/>
                      <a:pt x="931333" y="413626"/>
                      <a:pt x="1100666" y="491237"/>
                    </a:cubicBezTo>
                    <a:cubicBezTo>
                      <a:pt x="1269999" y="568848"/>
                      <a:pt x="1384299" y="517342"/>
                      <a:pt x="1498600" y="465837"/>
                    </a:cubicBezTo>
                  </a:path>
                </a:pathLst>
              </a:custGeom>
              <a:noFill/>
              <a:ln w="381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cxnSp>
            <p:nvCxnSpPr>
              <p:cNvPr id="25" name="Прямая соединительная линия 24"/>
              <p:cNvCxnSpPr/>
              <p:nvPr/>
            </p:nvCxnSpPr>
            <p:spPr>
              <a:xfrm>
                <a:off x="241500" y="2404533"/>
                <a:ext cx="1853776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Прямая соединительная линия 25"/>
              <p:cNvCxnSpPr/>
              <p:nvPr/>
            </p:nvCxnSpPr>
            <p:spPr>
              <a:xfrm flipH="1">
                <a:off x="1333700" y="2429933"/>
                <a:ext cx="255" cy="654897"/>
              </a:xfrm>
              <a:prstGeom prst="line">
                <a:avLst/>
              </a:prstGeom>
              <a:ln w="38100"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Группа 6"/>
            <p:cNvGrpSpPr/>
            <p:nvPr/>
          </p:nvGrpSpPr>
          <p:grpSpPr>
            <a:xfrm>
              <a:off x="4415566" y="1759161"/>
              <a:ext cx="1727200" cy="1473200"/>
              <a:chOff x="4415566" y="1759161"/>
              <a:chExt cx="1727200" cy="1473200"/>
            </a:xfrm>
          </p:grpSpPr>
          <p:cxnSp>
            <p:nvCxnSpPr>
              <p:cNvPr id="8" name="Прямая со стрелкой 7"/>
              <p:cNvCxnSpPr/>
              <p:nvPr/>
            </p:nvCxnSpPr>
            <p:spPr>
              <a:xfrm>
                <a:off x="4415566" y="3048000"/>
                <a:ext cx="1727200" cy="0"/>
              </a:xfrm>
              <a:prstGeom prst="straightConnector1">
                <a:avLst/>
              </a:prstGeom>
              <a:ln w="38100"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Прямая со стрелкой 8"/>
              <p:cNvCxnSpPr/>
              <p:nvPr/>
            </p:nvCxnSpPr>
            <p:spPr>
              <a:xfrm flipV="1">
                <a:off x="4694966" y="1759161"/>
                <a:ext cx="0" cy="1473200"/>
              </a:xfrm>
              <a:prstGeom prst="straightConnector1">
                <a:avLst/>
              </a:prstGeom>
              <a:ln w="38100"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Прямая соединительная линия 13"/>
              <p:cNvCxnSpPr/>
              <p:nvPr/>
            </p:nvCxnSpPr>
            <p:spPr>
              <a:xfrm>
                <a:off x="5304566" y="2599266"/>
                <a:ext cx="0" cy="448734"/>
              </a:xfrm>
              <a:prstGeom prst="line">
                <a:avLst/>
              </a:prstGeom>
              <a:ln w="38100"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 стрелкой 14"/>
              <p:cNvCxnSpPr/>
              <p:nvPr/>
            </p:nvCxnSpPr>
            <p:spPr>
              <a:xfrm>
                <a:off x="4415566" y="2599266"/>
                <a:ext cx="1727200" cy="0"/>
              </a:xfrm>
              <a:prstGeom prst="straightConnector1">
                <a:avLst/>
              </a:prstGeom>
              <a:ln w="38100">
                <a:solidFill>
                  <a:schemeClr val="bg1"/>
                </a:solidFill>
                <a:prstDash val="sys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Полилиния 15"/>
              <p:cNvSpPr/>
              <p:nvPr/>
            </p:nvSpPr>
            <p:spPr>
              <a:xfrm>
                <a:off x="5304566" y="2328333"/>
                <a:ext cx="838200" cy="270933"/>
              </a:xfrm>
              <a:custGeom>
                <a:avLst/>
                <a:gdLst>
                  <a:gd name="connsiteX0" fmla="*/ 0 w 838200"/>
                  <a:gd name="connsiteY0" fmla="*/ 270933 h 270933"/>
                  <a:gd name="connsiteX1" fmla="*/ 118534 w 838200"/>
                  <a:gd name="connsiteY1" fmla="*/ 76200 h 270933"/>
                  <a:gd name="connsiteX2" fmla="*/ 508000 w 838200"/>
                  <a:gd name="connsiteY2" fmla="*/ 16933 h 270933"/>
                  <a:gd name="connsiteX3" fmla="*/ 838200 w 838200"/>
                  <a:gd name="connsiteY3" fmla="*/ 0 h 270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8200" h="270933">
                    <a:moveTo>
                      <a:pt x="0" y="270933"/>
                    </a:moveTo>
                    <a:cubicBezTo>
                      <a:pt x="16933" y="194733"/>
                      <a:pt x="33867" y="118533"/>
                      <a:pt x="118534" y="76200"/>
                    </a:cubicBezTo>
                    <a:cubicBezTo>
                      <a:pt x="203201" y="33867"/>
                      <a:pt x="388056" y="29633"/>
                      <a:pt x="508000" y="16933"/>
                    </a:cubicBezTo>
                    <a:cubicBezTo>
                      <a:pt x="627944" y="4233"/>
                      <a:pt x="733072" y="2116"/>
                      <a:pt x="838200" y="0"/>
                    </a:cubicBezTo>
                  </a:path>
                </a:pathLst>
              </a:custGeom>
              <a:noFill/>
              <a:ln w="381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17" name="Полилиния 16"/>
              <p:cNvSpPr/>
              <p:nvPr/>
            </p:nvSpPr>
            <p:spPr>
              <a:xfrm flipH="1" flipV="1">
                <a:off x="4466366" y="2590800"/>
                <a:ext cx="838200" cy="270933"/>
              </a:xfrm>
              <a:custGeom>
                <a:avLst/>
                <a:gdLst>
                  <a:gd name="connsiteX0" fmla="*/ 0 w 838200"/>
                  <a:gd name="connsiteY0" fmla="*/ 270933 h 270933"/>
                  <a:gd name="connsiteX1" fmla="*/ 118534 w 838200"/>
                  <a:gd name="connsiteY1" fmla="*/ 76200 h 270933"/>
                  <a:gd name="connsiteX2" fmla="*/ 508000 w 838200"/>
                  <a:gd name="connsiteY2" fmla="*/ 16933 h 270933"/>
                  <a:gd name="connsiteX3" fmla="*/ 838200 w 838200"/>
                  <a:gd name="connsiteY3" fmla="*/ 0 h 270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8200" h="270933">
                    <a:moveTo>
                      <a:pt x="0" y="270933"/>
                    </a:moveTo>
                    <a:cubicBezTo>
                      <a:pt x="16933" y="194733"/>
                      <a:pt x="33867" y="118533"/>
                      <a:pt x="118534" y="76200"/>
                    </a:cubicBezTo>
                    <a:cubicBezTo>
                      <a:pt x="203201" y="33867"/>
                      <a:pt x="388056" y="29633"/>
                      <a:pt x="508000" y="16933"/>
                    </a:cubicBezTo>
                    <a:cubicBezTo>
                      <a:pt x="627944" y="4233"/>
                      <a:pt x="733072" y="2116"/>
                      <a:pt x="838200" y="0"/>
                    </a:cubicBezTo>
                  </a:path>
                </a:pathLst>
              </a:custGeom>
              <a:noFill/>
              <a:ln w="381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" name="Таблица 12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42502977"/>
                  </p:ext>
                </p:extLst>
              </p:nvPr>
            </p:nvGraphicFramePr>
            <p:xfrm>
              <a:off x="1856777" y="5434792"/>
              <a:ext cx="5595543" cy="9771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49161"/>
                    <a:gridCol w="800748"/>
                    <a:gridCol w="787274"/>
                    <a:gridCol w="715704"/>
                    <a:gridCol w="787274"/>
                    <a:gridCol w="858844"/>
                    <a:gridCol w="796538"/>
                  </a:tblGrid>
                  <a:tr h="4148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b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рис.</a:t>
                          </a:r>
                          <a:endParaRPr lang="ru-RU" b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chemeClr val="bg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b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1</a:t>
                          </a:r>
                          <a:endParaRPr lang="ru-RU" b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chemeClr val="bg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b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2</a:t>
                          </a:r>
                          <a:endParaRPr lang="ru-RU" b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chemeClr val="bg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b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3</a:t>
                          </a:r>
                          <a:endParaRPr lang="ru-RU" b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chemeClr val="bg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b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4</a:t>
                          </a:r>
                          <a:endParaRPr lang="ru-RU" b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chemeClr val="bg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b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5</a:t>
                          </a:r>
                          <a:endParaRPr lang="ru-RU" b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chemeClr val="bg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b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6</a:t>
                          </a:r>
                          <a:endParaRPr lang="ru-RU" b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chemeClr val="bg2">
                            <a:lumMod val="60000"/>
                            <a:lumOff val="40000"/>
                          </a:schemeClr>
                        </a:solidFill>
                      </a:tcPr>
                    </a:tc>
                  </a:tr>
                  <a:tr h="56226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f</a:t>
                          </a:r>
                          <a:r>
                            <a:rPr lang="el-GR" b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΄</a:t>
                          </a:r>
                          <a:r>
                            <a:rPr lang="en-US" b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b="1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ru-RU" b="1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  <m:t>х</m:t>
                                  </m:r>
                                </m:e>
                                <m:sub>
                                  <m:r>
                                    <a:rPr lang="ru-RU" b="1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  <m:t>𝟎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b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)</a:t>
                          </a:r>
                          <a:endParaRPr lang="ru-RU" b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chemeClr val="bg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chemeClr val="bg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b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chemeClr val="bg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b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chemeClr val="bg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chemeClr val="bg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chemeClr val="bg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1400" b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chemeClr val="bg2">
                            <a:lumMod val="60000"/>
                            <a:lumOff val="4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28" name="Таблица 12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42502977"/>
                  </p:ext>
                </p:extLst>
              </p:nvPr>
            </p:nvGraphicFramePr>
            <p:xfrm>
              <a:off x="1856777" y="5434792"/>
              <a:ext cx="5595543" cy="9771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49161"/>
                    <a:gridCol w="800748"/>
                    <a:gridCol w="787274"/>
                    <a:gridCol w="715704"/>
                    <a:gridCol w="787274"/>
                    <a:gridCol w="858844"/>
                    <a:gridCol w="796538"/>
                  </a:tblGrid>
                  <a:tr h="4148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b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рис.</a:t>
                          </a:r>
                          <a:endParaRPr lang="ru-RU" b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chemeClr val="bg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b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1</a:t>
                          </a:r>
                          <a:endParaRPr lang="ru-RU" b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chemeClr val="bg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b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2</a:t>
                          </a:r>
                          <a:endParaRPr lang="ru-RU" b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chemeClr val="bg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b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3</a:t>
                          </a:r>
                          <a:endParaRPr lang="ru-RU" b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chemeClr val="bg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b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4</a:t>
                          </a:r>
                          <a:endParaRPr lang="ru-RU" b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chemeClr val="bg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b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5</a:t>
                          </a:r>
                          <a:endParaRPr lang="ru-RU" b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chemeClr val="bg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b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6</a:t>
                          </a:r>
                          <a:endParaRPr lang="ru-RU" b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chemeClr val="bg2">
                            <a:lumMod val="60000"/>
                            <a:lumOff val="40000"/>
                          </a:schemeClr>
                        </a:solidFill>
                      </a:tcPr>
                    </a:tc>
                  </a:tr>
                  <a:tr h="562268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10"/>
                          <a:stretch>
                            <a:fillRect l="-719" t="-80435" r="-5604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chemeClr val="bg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b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chemeClr val="bg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b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chemeClr val="bg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chemeClr val="bg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chemeClr val="bg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1400" b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chemeClr val="bg2">
                            <a:lumMod val="60000"/>
                            <a:lumOff val="4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130" name="TextBox 129"/>
          <p:cNvSpPr txBox="1"/>
          <p:nvPr/>
        </p:nvSpPr>
        <p:spPr>
          <a:xfrm>
            <a:off x="3414270" y="6550223"/>
            <a:ext cx="22045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ПО ЩЕЛЧКУ</a:t>
            </a:r>
            <a:r>
              <a:rPr lang="ru-RU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1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2841725" y="5829358"/>
            <a:ext cx="4568525" cy="535788"/>
            <a:chOff x="2841725" y="5829358"/>
            <a:chExt cx="4568525" cy="53578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Box 4"/>
                <p:cNvSpPr txBox="1"/>
                <p:nvPr/>
              </p:nvSpPr>
              <p:spPr>
                <a:xfrm>
                  <a:off x="2841725" y="5829358"/>
                  <a:ext cx="602603" cy="53578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type m:val="skw"/>
                            <m:ctrlPr>
                              <a:rPr lang="ru-RU" b="1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ru-RU" b="1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b="1" i="1" smtClean="0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 panose="02040503050406030204" pitchFamily="18" charset="0"/>
                                  </a:rPr>
                                  <m:t>𝟑</m:t>
                                </m:r>
                              </m:e>
                            </m:rad>
                          </m:num>
                          <m:den>
                            <m:r>
                              <a:rPr lang="en-US" b="1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  <m:t>𝟑</m:t>
                            </m:r>
                          </m:den>
                        </m:f>
                      </m:oMath>
                    </m:oMathPara>
                  </a14:m>
                  <a:endParaRPr lang="ru-RU" b="1" dirty="0"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</mc:Choice>
          <mc:Fallback xmlns="">
            <p:sp>
              <p:nvSpPr>
                <p:cNvPr id="5" name="TextBox 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41725" y="5829358"/>
                  <a:ext cx="602603" cy="535788"/>
                </a:xfrm>
                <a:prstGeom prst="rect">
                  <a:avLst/>
                </a:prstGeom>
                <a:blipFill rotWithShape="1"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4" name="TextBox 113"/>
            <p:cNvSpPr txBox="1"/>
            <p:nvPr/>
          </p:nvSpPr>
          <p:spPr>
            <a:xfrm>
              <a:off x="3663559" y="5970083"/>
              <a:ext cx="524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1,5</a:t>
              </a:r>
              <a:endParaRPr lang="ru-RU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6759023" y="5943986"/>
              <a:ext cx="6512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нет</a:t>
              </a: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4472654" y="5970083"/>
              <a:ext cx="3693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1</a:t>
              </a:r>
              <a:endParaRPr lang="ru-RU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7" name="TextBox 116"/>
                <p:cNvSpPr txBox="1"/>
                <p:nvPr/>
              </p:nvSpPr>
              <p:spPr>
                <a:xfrm>
                  <a:off x="5890231" y="5943986"/>
                  <a:ext cx="665802" cy="3954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b="1" dirty="0" smtClean="0">
                      <a:solidFill>
                        <a:schemeClr val="bg1"/>
                      </a:solidFill>
                      <a:latin typeface="Century Gothic"/>
                      <a:ea typeface="Cambria Math" panose="02040503050406030204" pitchFamily="18" charset="0"/>
                    </a:rPr>
                    <a:t>–</a:t>
                  </a:r>
                  <a:r>
                    <a:rPr lang="en-US" b="1" dirty="0" smtClean="0">
                      <a:solidFill>
                        <a:schemeClr val="bg1"/>
                      </a:solidFill>
                      <a:latin typeface="Century Gothic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b="1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b="1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  <m:t>𝟑</m:t>
                          </m:r>
                        </m:e>
                      </m:rad>
                    </m:oMath>
                  </a14:m>
                  <a:endParaRPr lang="ru-RU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</mc:Choice>
          <mc:Fallback xmlns="">
            <p:sp>
              <p:nvSpPr>
                <p:cNvPr id="117" name="TextBox 11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90231" y="5943986"/>
                  <a:ext cx="665802" cy="395429"/>
                </a:xfrm>
                <a:prstGeom prst="rect">
                  <a:avLst/>
                </a:prstGeom>
                <a:blipFill rotWithShape="1">
                  <a:blip r:embed="rId12"/>
                  <a:stretch>
                    <a:fillRect l="-7339" t="-1538" b="-23077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8" name="TextBox 117"/>
            <p:cNvSpPr txBox="1"/>
            <p:nvPr/>
          </p:nvSpPr>
          <p:spPr>
            <a:xfrm>
              <a:off x="5234471" y="5970083"/>
              <a:ext cx="3693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0</a:t>
              </a:r>
              <a:endParaRPr lang="ru-RU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40672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51894" y="583720"/>
                <a:ext cx="8983406" cy="6118791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ru-RU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а) у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num>
                      <m:den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х</m:t>
                        </m:r>
                      </m:den>
                    </m:f>
                  </m:oMath>
                </a14:m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+ 3		</a:t>
                </a:r>
              </a:p>
              <a:p>
                <a:r>
                  <a:rPr lang="en-US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1</a:t>
                </a:r>
                <a:r>
                  <a:rPr lang="ru-RU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) </a:t>
                </a:r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у′ </a:t>
                </a:r>
                <a:r>
                  <a:rPr lang="ru-RU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:r>
                  <a:rPr lang="en-US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–</a:t>
                </a:r>
                <a:r>
                  <a:rPr lang="ru-RU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num>
                      <m:den>
                        <m:sSup>
                          <m:sSupPr>
                            <m:ctrlPr>
                              <a:rPr lang="ru-RU" sz="2000" b="1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20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х</m:t>
                            </m:r>
                          </m:e>
                          <m:sup>
                            <m:r>
                              <a:rPr lang="ru-RU" sz="20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+ 3</a:t>
                </a:r>
                <a:r>
                  <a:rPr lang="ru-RU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;</a:t>
                </a:r>
                <a:r>
                  <a:rPr lang="en-US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en-US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2</a:t>
                </a:r>
                <a:r>
                  <a:rPr lang="ru-RU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) </a:t>
                </a:r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у′ = –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num>
                      <m:den>
                        <m:sSup>
                          <m:sSupPr>
                            <m:ctrlPr>
                              <a:rPr lang="ru-RU" sz="2000" b="1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20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х</m:t>
                            </m:r>
                          </m:e>
                          <m:sup>
                            <m:r>
                              <a:rPr lang="ru-RU" sz="20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ru-RU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;</a:t>
                </a:r>
                <a:r>
                  <a:rPr lang="en-US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en-US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3</a:t>
                </a:r>
                <a:r>
                  <a:rPr lang="ru-RU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) </a:t>
                </a:r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у′ = –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ru-RU" sz="2000" b="1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20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𝟐</m:t>
                            </m:r>
                            <m:r>
                              <a:rPr lang="ru-RU" sz="20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х</m:t>
                            </m:r>
                          </m:e>
                          <m:sup>
                            <m:r>
                              <a:rPr lang="ru-RU" sz="20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  <m:r>
                      <a:rPr lang="en-US" sz="2000" b="1" i="0" smtClean="0">
                        <a:solidFill>
                          <a:schemeClr val="bg1"/>
                        </a:solidFill>
                        <a:latin typeface="Cambria Math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endParaRPr lang="ru-RU" sz="2000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б) у = 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000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х</m:t>
                        </m:r>
                      </m:e>
                    </m:rad>
                  </m:oMath>
                </a14:m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– 2х		</a:t>
                </a:r>
              </a:p>
              <a:p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1) у′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𝟑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ru-RU" sz="2000" b="1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ru-RU" sz="20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х</m:t>
                            </m:r>
                          </m:e>
                        </m:rad>
                      </m:den>
                    </m:f>
                  </m:oMath>
                </a14:m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– </a:t>
                </a:r>
                <a:r>
                  <a:rPr lang="ru-RU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2;</a:t>
                </a:r>
                <a:r>
                  <a:rPr lang="en-US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ru-RU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2</a:t>
                </a:r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) у′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𝟏𝟐</m:t>
                        </m:r>
                        <m:rad>
                          <m:radPr>
                            <m:degHide m:val="on"/>
                            <m:ctrlPr>
                              <a:rPr lang="ru-RU" sz="2000" b="1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ru-RU" sz="20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х</m:t>
                            </m:r>
                          </m:e>
                        </m:rad>
                      </m:den>
                    </m:f>
                  </m:oMath>
                </a14:m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– </a:t>
                </a:r>
                <a:r>
                  <a:rPr lang="ru-RU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2;</a:t>
                </a:r>
                <a:r>
                  <a:rPr lang="en-US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en-US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3</a:t>
                </a:r>
                <a:r>
                  <a:rPr lang="ru-RU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) </a:t>
                </a:r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у′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𝟔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ru-RU" sz="2000" b="1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ru-RU" sz="20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х</m:t>
                            </m:r>
                          </m:e>
                        </m:rad>
                      </m:den>
                    </m:f>
                  </m:oMath>
                </a14:m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– 2.</a:t>
                </a:r>
              </a:p>
              <a:p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в) у = 4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х</m:t>
                        </m:r>
                      </m:e>
                      <m:sup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𝟓</m:t>
                        </m:r>
                      </m:sup>
                    </m:sSup>
                  </m:oMath>
                </a14:m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+ 3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х</m:t>
                        </m:r>
                      </m:e>
                      <m:sup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– 1,	 </a:t>
                </a:r>
              </a:p>
              <a:p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1) у′ = 20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х</m:t>
                        </m:r>
                      </m:e>
                      <m:sup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𝟓</m:t>
                        </m:r>
                      </m:sup>
                    </m:sSup>
                  </m:oMath>
                </a14:m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+ 9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х</m:t>
                        </m:r>
                      </m:e>
                      <m:sup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;</a:t>
                </a:r>
                <a:r>
                  <a:rPr lang="en-US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2) </a:t>
                </a:r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у′ = </a:t>
                </a:r>
                <a:r>
                  <a:rPr lang="en-US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9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х</m:t>
                        </m:r>
                      </m:e>
                      <m:sup>
                        <m:r>
                          <a:rPr lang="ru-RU" sz="20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𝟒</m:t>
                        </m:r>
                      </m:sup>
                    </m:sSup>
                  </m:oMath>
                </a14:m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+ </a:t>
                </a:r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chemeClr val="bg1"/>
                        </a:solidFill>
                        <a:latin typeface="Cambria Math"/>
                        <a:ea typeface="Cambria Math" panose="02040503050406030204" pitchFamily="18" charset="0"/>
                      </a:rPr>
                      <m:t>𝟔</m:t>
                    </m:r>
                    <m:sSup>
                      <m:sSupPr>
                        <m:ctrlPr>
                          <a:rPr lang="ru-RU" sz="2000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х</m:t>
                        </m:r>
                      </m:e>
                      <m:sup>
                        <m:r>
                          <a:rPr lang="ru-RU" sz="20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000" b="1" i="1" smtClean="0">
                        <a:solidFill>
                          <a:schemeClr val="bg1"/>
                        </a:solidFill>
                        <a:latin typeface="Cambria Math"/>
                        <a:ea typeface="Cambria Math" panose="02040503050406030204" pitchFamily="18" charset="0"/>
                      </a:rPr>
                      <m:t>;</m:t>
                    </m:r>
                  </m:oMath>
                </a14:m>
                <a:r>
                  <a:rPr lang="en-US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3</a:t>
                </a:r>
                <a:r>
                  <a:rPr lang="ru-RU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) </a:t>
                </a:r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у′ = 20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х</m:t>
                        </m:r>
                      </m:e>
                      <m:sup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𝟒</m:t>
                        </m:r>
                      </m:sup>
                    </m:sSup>
                  </m:oMath>
                </a14:m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+ 9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х</m:t>
                        </m:r>
                      </m:e>
                      <m:sup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000" b="1" i="0" smtClean="0">
                        <a:solidFill>
                          <a:schemeClr val="bg1"/>
                        </a:solidFill>
                        <a:latin typeface="Cambria Math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endParaRPr lang="en-US" sz="2000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ru-RU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г</a:t>
                </a:r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) у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х</m:t>
                        </m:r>
                      </m:e>
                      <m:sup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𝟒</m:t>
                        </m:r>
                      </m:sup>
                    </m:sSup>
                    <m:func>
                      <m:funcPr>
                        <m:ctrlPr>
                          <a:rPr lang="ru-RU" sz="2000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𝐜𝐨𝐬</m:t>
                        </m:r>
                      </m:fName>
                      <m:e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х</m:t>
                        </m:r>
                      </m:e>
                    </m:func>
                  </m:oMath>
                </a14:m>
                <a:endParaRPr lang="ru-RU" sz="2000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1) у′ = – 4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х</m:t>
                        </m:r>
                      </m:e>
                      <m:sup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𝟑</m:t>
                        </m:r>
                      </m:sup>
                    </m:sSup>
                    <m:func>
                      <m:funcPr>
                        <m:ctrlPr>
                          <a:rPr lang="ru-RU" sz="2000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𝐬𝐢𝐧</m:t>
                        </m:r>
                      </m:fName>
                      <m:e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х</m:t>
                        </m:r>
                      </m:e>
                    </m:func>
                  </m:oMath>
                </a14:m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;</a:t>
                </a:r>
                <a:r>
                  <a:rPr lang="en-US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2</a:t>
                </a:r>
                <a:r>
                  <a:rPr lang="ru-RU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) </a:t>
                </a:r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у′ = 4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х</m:t>
                        </m:r>
                      </m:e>
                      <m:sup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𝟑</m:t>
                        </m:r>
                      </m:sup>
                    </m:sSup>
                    <m:func>
                      <m:funcPr>
                        <m:ctrlPr>
                          <a:rPr lang="ru-RU" sz="2000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𝐜𝐨𝐬</m:t>
                        </m:r>
                      </m:fName>
                      <m:e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х</m:t>
                        </m:r>
                      </m:e>
                    </m:func>
                  </m:oMath>
                </a14:m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+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х</m:t>
                        </m:r>
                      </m:e>
                      <m:sup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𝟒</m:t>
                        </m:r>
                      </m:sup>
                    </m:sSup>
                    <m:func>
                      <m:funcPr>
                        <m:ctrlPr>
                          <a:rPr lang="ru-RU" sz="2000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𝐬𝐢𝐧</m:t>
                        </m:r>
                      </m:fName>
                      <m:e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х</m:t>
                        </m:r>
                      </m:e>
                    </m:func>
                  </m:oMath>
                </a14:m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; </a:t>
                </a:r>
                <a:r>
                  <a:rPr lang="en-US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3</a:t>
                </a:r>
                <a:r>
                  <a:rPr lang="ru-RU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) </a:t>
                </a:r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у′ = 4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х</m:t>
                        </m:r>
                      </m:e>
                      <m:sup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𝟑</m:t>
                        </m:r>
                      </m:sup>
                    </m:sSup>
                    <m:func>
                      <m:funcPr>
                        <m:ctrlPr>
                          <a:rPr lang="ru-RU" sz="2000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𝐜𝐨𝐬</m:t>
                        </m:r>
                      </m:fName>
                      <m:e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х</m:t>
                        </m:r>
                      </m:e>
                    </m:func>
                  </m:oMath>
                </a14:m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–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х</m:t>
                        </m:r>
                      </m:e>
                      <m:sup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𝟒</m:t>
                        </m:r>
                      </m:sup>
                    </m:sSup>
                    <m:func>
                      <m:funcPr>
                        <m:ctrlPr>
                          <a:rPr lang="ru-RU" sz="2000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𝐬𝐢𝐧</m:t>
                        </m:r>
                      </m:fName>
                      <m:e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х</m:t>
                        </m:r>
                      </m:e>
                    </m:func>
                  </m:oMath>
                </a14:m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.</a:t>
                </a:r>
              </a:p>
              <a:p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д) у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х</m:t>
                        </m:r>
                      </m:num>
                      <m:den>
                        <m:func>
                          <m:funcPr>
                            <m:ctrlPr>
                              <a:rPr lang="ru-RU" sz="2000" b="1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ru-RU" sz="20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𝐬𝐢𝐧</m:t>
                            </m:r>
                          </m:fName>
                          <m:e>
                            <m:r>
                              <a:rPr lang="ru-RU" sz="20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х</m:t>
                            </m:r>
                          </m:e>
                        </m:func>
                      </m:den>
                    </m:f>
                  </m:oMath>
                </a14:m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		</a:t>
                </a:r>
              </a:p>
              <a:p>
                <a:pPr marL="342900" indent="-342900">
                  <a:buAutoNum type="arabicParenR"/>
                </a:pPr>
                <a:r>
                  <a:rPr lang="ru-RU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у</a:t>
                </a:r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′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func>
                          <m:funcPr>
                            <m:ctrlPr>
                              <a:rPr lang="ru-RU" sz="2000" b="1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ru-RU" sz="20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𝐜𝐨𝐬</m:t>
                            </m:r>
                          </m:fName>
                          <m:e>
                            <m:r>
                              <a:rPr lang="ru-RU" sz="20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𝐱</m:t>
                            </m:r>
                          </m:e>
                        </m:func>
                      </m:den>
                    </m:f>
                  </m:oMath>
                </a14:m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;</a:t>
                </a:r>
                <a:r>
                  <a:rPr lang="en-US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ru-RU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2</a:t>
                </a:r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) у′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func>
                          <m:funcPr>
                            <m:ctrlPr>
                              <a:rPr lang="ru-RU" sz="2000" b="1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ru-RU" sz="20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𝐬𝐢𝐧</m:t>
                            </m:r>
                          </m:fName>
                          <m:e>
                            <m:r>
                              <a:rPr lang="ru-RU" sz="20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х</m:t>
                            </m:r>
                          </m:e>
                        </m:func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− х</m:t>
                        </m:r>
                        <m:func>
                          <m:funcPr>
                            <m:ctrlPr>
                              <a:rPr lang="ru-RU" sz="2000" b="1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ru-RU" sz="20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𝐜𝐨𝐬</m:t>
                            </m:r>
                          </m:fName>
                          <m:e>
                            <m:r>
                              <a:rPr lang="ru-RU" sz="20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х</m:t>
                            </m:r>
                          </m:e>
                        </m:func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sSup>
                          <m:sSupPr>
                            <m:ctrlPr>
                              <a:rPr lang="ru-RU" sz="2000" b="1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𝐬𝐢𝐧</m:t>
                            </m:r>
                          </m:e>
                          <m:sup>
                            <m:r>
                              <a:rPr lang="ru-RU" sz="20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х</m:t>
                        </m:r>
                      </m:den>
                    </m:f>
                  </m:oMath>
                </a14:m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;</a:t>
                </a:r>
                <a:r>
                  <a:rPr lang="en-US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ru-RU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3</a:t>
                </a:r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) у′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func>
                          <m:funcPr>
                            <m:ctrlPr>
                              <a:rPr lang="ru-RU" sz="2000" b="1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ru-RU" sz="20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𝐬𝐢𝐧</m:t>
                            </m:r>
                          </m:fName>
                          <m:e>
                            <m:r>
                              <a:rPr lang="ru-RU" sz="20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х</m:t>
                            </m:r>
                          </m:e>
                        </m:func>
                        <m:r>
                          <a:rPr lang="en-US" sz="2000" b="1" i="0" smtClean="0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 х</m:t>
                        </m:r>
                        <m:func>
                          <m:funcPr>
                            <m:ctrlPr>
                              <a:rPr lang="ru-RU" sz="2000" b="1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ru-RU" sz="20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𝐜𝐨𝐬</m:t>
                            </m:r>
                          </m:fName>
                          <m:e>
                            <m:r>
                              <a:rPr lang="ru-RU" sz="20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х</m:t>
                            </m:r>
                          </m:e>
                        </m:func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sSup>
                          <m:sSupPr>
                            <m:ctrlPr>
                              <a:rPr lang="ru-RU" sz="2000" b="1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𝐬𝐢𝐧</m:t>
                            </m:r>
                          </m:e>
                          <m:sup>
                            <m:r>
                              <a:rPr lang="ru-RU" sz="20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х</m:t>
                        </m:r>
                      </m:den>
                    </m:f>
                    <m:r>
                      <a:rPr lang="en-US" sz="2000" b="1" i="0" smtClean="0">
                        <a:solidFill>
                          <a:schemeClr val="bg1"/>
                        </a:solidFill>
                        <a:latin typeface="Cambria Math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ru-RU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endParaRPr lang="en-US" sz="2000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en-US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e</a:t>
                </a:r>
                <a:r>
                  <a:rPr lang="en-US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) </a:t>
                </a:r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у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000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𝟑</m:t>
                        </m:r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х−</m:t>
                        </m:r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𝟕</m:t>
                        </m:r>
                      </m:e>
                    </m:rad>
                  </m:oMath>
                </a14:m>
                <a:endParaRPr lang="ru-RU" sz="2000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1) </a:t>
                </a:r>
                <a:r>
                  <a:rPr lang="en-US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y</a:t>
                </a:r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′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0" smtClean="0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𝟑</m:t>
                        </m:r>
                      </m:num>
                      <m:den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  <m:rad>
                          <m:radPr>
                            <m:degHide m:val="on"/>
                            <m:ctrlPr>
                              <a:rPr lang="ru-RU" sz="2000" b="1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ru-RU" sz="20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𝟑</m:t>
                            </m:r>
                            <m:r>
                              <a:rPr lang="ru-RU" sz="20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х−</m:t>
                            </m:r>
                            <m:r>
                              <a:rPr lang="ru-RU" sz="20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𝟕</m:t>
                            </m:r>
                          </m:e>
                        </m:rad>
                      </m:den>
                    </m:f>
                  </m:oMath>
                </a14:m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;</a:t>
                </a:r>
                <a:r>
                  <a:rPr lang="en-US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en-US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2</a:t>
                </a:r>
                <a:r>
                  <a:rPr lang="ru-RU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) </a:t>
                </a:r>
                <a:r>
                  <a:rPr lang="en-US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y</a:t>
                </a:r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′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0" smtClean="0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  <m:rad>
                          <m:radPr>
                            <m:degHide m:val="on"/>
                            <m:ctrlPr>
                              <a:rPr lang="ru-RU" sz="2000" b="1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ru-RU" sz="20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𝟑</m:t>
                            </m:r>
                            <m:r>
                              <a:rPr lang="ru-RU" sz="20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х−</m:t>
                            </m:r>
                            <m:r>
                              <a:rPr lang="ru-RU" sz="20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𝟕</m:t>
                            </m:r>
                          </m:e>
                        </m:rad>
                      </m:den>
                    </m:f>
                  </m:oMath>
                </a14:m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;</a:t>
                </a:r>
                <a:r>
                  <a:rPr lang="en-US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en-US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3</a:t>
                </a:r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) </a:t>
                </a:r>
                <a:r>
                  <a:rPr lang="en-US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y</a:t>
                </a:r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′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𝟔</m:t>
                        </m:r>
                        <m:rad>
                          <m:radPr>
                            <m:degHide m:val="on"/>
                            <m:ctrlPr>
                              <a:rPr lang="ru-RU" sz="2000" b="1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ru-RU" sz="20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𝟑</m:t>
                            </m:r>
                            <m:r>
                              <a:rPr lang="ru-RU" sz="20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х−</m:t>
                            </m:r>
                            <m:r>
                              <a:rPr lang="ru-RU" sz="20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𝟕</m:t>
                            </m:r>
                          </m:e>
                        </m:rad>
                      </m:den>
                    </m:f>
                  </m:oMath>
                </a14:m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.</a:t>
                </a:r>
              </a:p>
              <a:p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ж) у =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ru-RU" sz="2000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𝐜𝐨𝐬</m:t>
                        </m:r>
                      </m:fName>
                      <m:e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𝟒</m:t>
                        </m:r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х+ </m:t>
                        </m:r>
                        <m:f>
                          <m:fPr>
                            <m:ctrlPr>
                              <a:rPr lang="ru-RU" sz="2000" b="1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20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𝛑</m:t>
                            </m:r>
                          </m:num>
                          <m:den>
                            <m:r>
                              <a:rPr lang="ru-RU" sz="20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𝟐</m:t>
                            </m:r>
                          </m:den>
                        </m:f>
                      </m:e>
                    </m:func>
                  </m:oMath>
                </a14:m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)</a:t>
                </a:r>
              </a:p>
              <a:p>
                <a:r>
                  <a:rPr lang="en-US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1) y′ = </a:t>
                </a:r>
                <a:r>
                  <a:rPr lang="en-US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4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ru-RU" sz="2000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𝐬𝐢𝐧</m:t>
                        </m:r>
                      </m:fName>
                      <m:e>
                        <m:r>
                          <a:rPr lang="en-US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lang="en-US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𝟒</m:t>
                        </m:r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х</m:t>
                        </m:r>
                        <m:r>
                          <a:rPr lang="en-US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 </m:t>
                        </m:r>
                        <m:f>
                          <m:fPr>
                            <m:ctrlPr>
                              <a:rPr lang="ru-RU" sz="2000" b="1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20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𝛑</m:t>
                            </m:r>
                          </m:num>
                          <m:den>
                            <m:r>
                              <a:rPr lang="en-US" sz="20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𝟐</m:t>
                            </m:r>
                          </m:den>
                        </m:f>
                        <m:r>
                          <a:rPr lang="en-US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e>
                    </m:func>
                  </m:oMath>
                </a14:m>
                <a:r>
                  <a:rPr lang="en-US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;</a:t>
                </a:r>
                <a:r>
                  <a:rPr lang="en-US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 2) </a:t>
                </a:r>
                <a:r>
                  <a:rPr lang="en-US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y′ = –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ru-RU" sz="2000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𝐬𝐢𝐧</m:t>
                        </m:r>
                      </m:fName>
                      <m:e>
                        <m:r>
                          <a:rPr lang="en-US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lang="en-US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𝟒</m:t>
                        </m:r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х</m:t>
                        </m:r>
                        <m:r>
                          <a:rPr lang="en-US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 </m:t>
                        </m:r>
                        <m:f>
                          <m:fPr>
                            <m:ctrlPr>
                              <a:rPr lang="ru-RU" sz="2000" b="1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20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𝛑</m:t>
                            </m:r>
                          </m:num>
                          <m:den>
                            <m:r>
                              <a:rPr lang="en-US" sz="20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𝟐</m:t>
                            </m:r>
                          </m:den>
                        </m:f>
                        <m:r>
                          <a:rPr lang="en-US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e>
                    </m:func>
                  </m:oMath>
                </a14:m>
                <a:r>
                  <a:rPr lang="en-US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;</a:t>
                </a:r>
                <a:r>
                  <a:rPr lang="en-US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 3) </a:t>
                </a:r>
                <a:r>
                  <a:rPr lang="en-US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y′ =  </a:t>
                </a:r>
                <a:r>
                  <a:rPr lang="ru-RU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–</a:t>
                </a:r>
                <a:r>
                  <a:rPr lang="en-US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4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ru-RU" sz="2000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𝐬𝐢𝐧</m:t>
                        </m:r>
                      </m:fName>
                      <m:e>
                        <m:r>
                          <a:rPr lang="en-US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lang="en-US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𝟒</m:t>
                        </m:r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х</m:t>
                        </m:r>
                        <m:r>
                          <a:rPr lang="en-US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 </m:t>
                        </m:r>
                        <m:f>
                          <m:fPr>
                            <m:ctrlPr>
                              <a:rPr lang="ru-RU" sz="2000" b="1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20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𝛑</m:t>
                            </m:r>
                          </m:num>
                          <m:den>
                            <m:r>
                              <a:rPr lang="en-US" sz="20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𝟐</m:t>
                            </m:r>
                          </m:den>
                        </m:f>
                        <m:r>
                          <a:rPr lang="en-US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e>
                    </m:func>
                    <m:r>
                      <a:rPr lang="en-US" sz="2000" b="1" i="0" smtClean="0">
                        <a:solidFill>
                          <a:schemeClr val="bg1"/>
                        </a:solidFill>
                        <a:latin typeface="Cambria Math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en-US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endParaRPr lang="ru-RU" sz="2000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з) у =3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х+</m:t>
                        </m:r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ru-RU" sz="2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	</a:t>
                </a:r>
              </a:p>
              <a:p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1) </a:t>
                </a:r>
                <a:r>
                  <a:rPr lang="en-US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y</a:t>
                </a:r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′ = 18</a:t>
                </a:r>
                <a:r>
                  <a:rPr lang="en-US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x</a:t>
                </a:r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+ </a:t>
                </a:r>
                <a:r>
                  <a:rPr lang="en-US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9</a:t>
                </a:r>
                <a:r>
                  <a:rPr lang="ru-RU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;</a:t>
                </a:r>
                <a:r>
                  <a:rPr lang="en-US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en-US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 </a:t>
                </a:r>
                <a:r>
                  <a:rPr lang="ru-RU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2</a:t>
                </a:r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) </a:t>
                </a:r>
                <a:r>
                  <a:rPr lang="en-US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y</a:t>
                </a:r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′ = </a:t>
                </a:r>
                <a:r>
                  <a:rPr lang="en-US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24x</a:t>
                </a:r>
                <a:r>
                  <a:rPr lang="ru-RU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+ </a:t>
                </a:r>
                <a:r>
                  <a:rPr lang="en-US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12</a:t>
                </a:r>
                <a:r>
                  <a:rPr lang="ru-RU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; </a:t>
                </a:r>
                <a:r>
                  <a:rPr lang="en-US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 </a:t>
                </a:r>
                <a:r>
                  <a:rPr lang="ru-RU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3</a:t>
                </a:r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) </a:t>
                </a:r>
                <a:r>
                  <a:rPr lang="en-US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y</a:t>
                </a:r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′ = </a:t>
                </a:r>
                <a:r>
                  <a:rPr lang="en-US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12x</a:t>
                </a:r>
                <a:r>
                  <a:rPr lang="ru-RU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ru-RU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+ </a:t>
                </a:r>
                <a:r>
                  <a:rPr lang="en-US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6</a:t>
                </a:r>
                <a:r>
                  <a:rPr lang="en-US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.</a:t>
                </a:r>
                <a:endParaRPr lang="ru-RU" sz="2000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94" y="583720"/>
                <a:ext cx="8983406" cy="6118791"/>
              </a:xfrm>
              <a:prstGeom prst="rect">
                <a:avLst/>
              </a:prstGeom>
              <a:blipFill rotWithShape="1">
                <a:blip r:embed="rId2"/>
                <a:stretch>
                  <a:fillRect l="-747" b="-89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4636" y="114320"/>
            <a:ext cx="7013708" cy="57837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Задание 9.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Найдите производную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функции 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6" name="Picture 2" descr="http://www.klass39.ru/wp-content/uploads/2011/03/slate-apple_benji_park_01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7684" y="116632"/>
            <a:ext cx="1575287" cy="175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7" name="Группа 66"/>
          <p:cNvGrpSpPr/>
          <p:nvPr/>
        </p:nvGrpSpPr>
        <p:grpSpPr>
          <a:xfrm>
            <a:off x="6151855" y="5961980"/>
            <a:ext cx="744123" cy="836712"/>
            <a:chOff x="6615125" y="3454520"/>
            <a:chExt cx="1125228" cy="1104186"/>
          </a:xfrm>
        </p:grpSpPr>
        <p:pic>
          <p:nvPicPr>
            <p:cNvPr id="68" name="Рисунок 67" descr="http://lenagold.narod.ru/fon/clipart/j/jabl/kras/redapp065.png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15125" y="3454520"/>
              <a:ext cx="1125228" cy="110418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9" name="TextBox 68"/>
            <p:cNvSpPr txBox="1"/>
            <p:nvPr/>
          </p:nvSpPr>
          <p:spPr>
            <a:xfrm>
              <a:off x="6876256" y="3883241"/>
              <a:ext cx="634039" cy="540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latin typeface="Arial Black" panose="020B0A04020102020204" pitchFamily="34" charset="0"/>
                </a:rPr>
                <a:t>2</a:t>
              </a:r>
              <a:endParaRPr lang="ru-RU" sz="2400" b="1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73" name="Группа 72"/>
          <p:cNvGrpSpPr/>
          <p:nvPr/>
        </p:nvGrpSpPr>
        <p:grpSpPr>
          <a:xfrm>
            <a:off x="7740352" y="5301208"/>
            <a:ext cx="744123" cy="836712"/>
            <a:chOff x="6615125" y="3454520"/>
            <a:chExt cx="1125228" cy="1104186"/>
          </a:xfrm>
        </p:grpSpPr>
        <p:pic>
          <p:nvPicPr>
            <p:cNvPr id="74" name="Рисунок 73" descr="http://lenagold.narod.ru/fon/clipart/j/jabl/kras/redapp065.png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15125" y="3454520"/>
              <a:ext cx="1125228" cy="110418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5" name="TextBox 74"/>
            <p:cNvSpPr txBox="1"/>
            <p:nvPr/>
          </p:nvSpPr>
          <p:spPr>
            <a:xfrm>
              <a:off x="6876256" y="3883241"/>
              <a:ext cx="634038" cy="609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latin typeface="Arial Black" panose="020B0A04020102020204" pitchFamily="34" charset="0"/>
                </a:rPr>
                <a:t>3</a:t>
              </a:r>
              <a:endParaRPr lang="ru-RU" sz="2400" b="1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76" name="Группа 75"/>
          <p:cNvGrpSpPr/>
          <p:nvPr/>
        </p:nvGrpSpPr>
        <p:grpSpPr>
          <a:xfrm>
            <a:off x="5563419" y="4581128"/>
            <a:ext cx="744123" cy="836712"/>
            <a:chOff x="6615125" y="3454520"/>
            <a:chExt cx="1125228" cy="1104186"/>
          </a:xfrm>
        </p:grpSpPr>
        <p:pic>
          <p:nvPicPr>
            <p:cNvPr id="77" name="Рисунок 76" descr="http://lenagold.narod.ru/fon/clipart/j/jabl/kras/redapp065.png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15125" y="3454520"/>
              <a:ext cx="1125228" cy="110418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8" name="TextBox 77"/>
            <p:cNvSpPr txBox="1"/>
            <p:nvPr/>
          </p:nvSpPr>
          <p:spPr>
            <a:xfrm>
              <a:off x="6876256" y="3883241"/>
              <a:ext cx="634038" cy="609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latin typeface="Arial Black" panose="020B0A04020102020204" pitchFamily="34" charset="0"/>
                </a:rPr>
                <a:t>1</a:t>
              </a:r>
              <a:endParaRPr lang="ru-RU" sz="2400" b="1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79" name="Группа 78"/>
          <p:cNvGrpSpPr/>
          <p:nvPr/>
        </p:nvGrpSpPr>
        <p:grpSpPr>
          <a:xfrm>
            <a:off x="6914603" y="3787943"/>
            <a:ext cx="744123" cy="836712"/>
            <a:chOff x="6615125" y="3454520"/>
            <a:chExt cx="1125228" cy="1104186"/>
          </a:xfrm>
        </p:grpSpPr>
        <p:pic>
          <p:nvPicPr>
            <p:cNvPr id="80" name="Рисунок 79" descr="http://lenagold.narod.ru/fon/clipart/j/jabl/kras/redapp065.png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15125" y="3454520"/>
              <a:ext cx="1125228" cy="110418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1" name="TextBox 80"/>
            <p:cNvSpPr txBox="1"/>
            <p:nvPr/>
          </p:nvSpPr>
          <p:spPr>
            <a:xfrm>
              <a:off x="6876256" y="3883241"/>
              <a:ext cx="634038" cy="609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latin typeface="Arial Black" panose="020B0A04020102020204" pitchFamily="34" charset="0"/>
                </a:rPr>
                <a:t>2</a:t>
              </a:r>
              <a:endParaRPr lang="ru-RU" sz="2400" b="1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82" name="Группа 81"/>
          <p:cNvGrpSpPr/>
          <p:nvPr/>
        </p:nvGrpSpPr>
        <p:grpSpPr>
          <a:xfrm>
            <a:off x="8256380" y="2970407"/>
            <a:ext cx="744123" cy="836712"/>
            <a:chOff x="6615125" y="3454520"/>
            <a:chExt cx="1125228" cy="1104186"/>
          </a:xfrm>
        </p:grpSpPr>
        <p:pic>
          <p:nvPicPr>
            <p:cNvPr id="83" name="Рисунок 82" descr="http://lenagold.narod.ru/fon/clipart/j/jabl/kras/redapp065.png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15125" y="3454520"/>
              <a:ext cx="1125228" cy="110418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4" name="TextBox 83"/>
            <p:cNvSpPr txBox="1"/>
            <p:nvPr/>
          </p:nvSpPr>
          <p:spPr>
            <a:xfrm>
              <a:off x="6876256" y="3883241"/>
              <a:ext cx="634038" cy="609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latin typeface="Arial Black" panose="020B0A04020102020204" pitchFamily="34" charset="0"/>
                </a:rPr>
                <a:t>3</a:t>
              </a:r>
              <a:endParaRPr lang="ru-RU" sz="2400" b="1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85" name="Группа 84"/>
          <p:cNvGrpSpPr/>
          <p:nvPr/>
        </p:nvGrpSpPr>
        <p:grpSpPr>
          <a:xfrm>
            <a:off x="6715229" y="2348880"/>
            <a:ext cx="744123" cy="836712"/>
            <a:chOff x="6615125" y="3454520"/>
            <a:chExt cx="1125228" cy="1104186"/>
          </a:xfrm>
        </p:grpSpPr>
        <p:pic>
          <p:nvPicPr>
            <p:cNvPr id="86" name="Рисунок 85" descr="http://lenagold.narod.ru/fon/clipart/j/jabl/kras/redapp065.png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15125" y="3454520"/>
              <a:ext cx="1125228" cy="110418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7" name="TextBox 86"/>
            <p:cNvSpPr txBox="1"/>
            <p:nvPr/>
          </p:nvSpPr>
          <p:spPr>
            <a:xfrm>
              <a:off x="6876256" y="3883241"/>
              <a:ext cx="634038" cy="609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latin typeface="Arial Black" panose="020B0A04020102020204" pitchFamily="34" charset="0"/>
                </a:rPr>
                <a:t>3</a:t>
              </a:r>
              <a:endParaRPr lang="ru-RU" sz="2400" b="1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88" name="Группа 87"/>
          <p:cNvGrpSpPr/>
          <p:nvPr/>
        </p:nvGrpSpPr>
        <p:grpSpPr>
          <a:xfrm>
            <a:off x="5397505" y="1663756"/>
            <a:ext cx="744123" cy="836712"/>
            <a:chOff x="6615125" y="3454520"/>
            <a:chExt cx="1125228" cy="1104186"/>
          </a:xfrm>
        </p:grpSpPr>
        <p:pic>
          <p:nvPicPr>
            <p:cNvPr id="89" name="Рисунок 88" descr="http://lenagold.narod.ru/fon/clipart/j/jabl/kras/redapp065.png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15125" y="3454520"/>
              <a:ext cx="1125228" cy="110418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0" name="TextBox 89"/>
            <p:cNvSpPr txBox="1"/>
            <p:nvPr/>
          </p:nvSpPr>
          <p:spPr>
            <a:xfrm>
              <a:off x="6876256" y="3883241"/>
              <a:ext cx="634038" cy="609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latin typeface="Arial Black" panose="020B0A04020102020204" pitchFamily="34" charset="0"/>
                </a:rPr>
                <a:t>1</a:t>
              </a:r>
              <a:endParaRPr lang="ru-RU" sz="2400" b="1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91" name="Группа 90"/>
          <p:cNvGrpSpPr/>
          <p:nvPr/>
        </p:nvGrpSpPr>
        <p:grpSpPr>
          <a:xfrm>
            <a:off x="5390731" y="854099"/>
            <a:ext cx="744123" cy="836712"/>
            <a:chOff x="6615125" y="3454520"/>
            <a:chExt cx="1125228" cy="1104186"/>
          </a:xfrm>
        </p:grpSpPr>
        <p:pic>
          <p:nvPicPr>
            <p:cNvPr id="92" name="Рисунок 91" descr="http://lenagold.narod.ru/fon/clipart/j/jabl/kras/redapp065.png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15125" y="3454520"/>
              <a:ext cx="1125228" cy="110418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3" name="TextBox 92"/>
            <p:cNvSpPr txBox="1"/>
            <p:nvPr/>
          </p:nvSpPr>
          <p:spPr>
            <a:xfrm>
              <a:off x="6876256" y="3883241"/>
              <a:ext cx="634038" cy="609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latin typeface="Arial Black" panose="020B0A04020102020204" pitchFamily="34" charset="0"/>
                </a:rPr>
                <a:t>2</a:t>
              </a:r>
              <a:endParaRPr lang="ru-RU" sz="2400" b="1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7075770" y="6491625"/>
            <a:ext cx="19595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ПО ЩЕЛЧКУ!</a:t>
            </a:r>
            <a:endParaRPr lang="ru-RU" sz="11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7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Прямоугольник 97"/>
          <p:cNvSpPr/>
          <p:nvPr/>
        </p:nvSpPr>
        <p:spPr>
          <a:xfrm>
            <a:off x="323528" y="1052736"/>
            <a:ext cx="8568952" cy="56166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4343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Задание 10.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По графику производной исследуйте функцию на монотонность и экстремумы и постройте эскиз ее графика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838186" y="1417050"/>
            <a:ext cx="7213758" cy="1547682"/>
            <a:chOff x="-315894" y="-8163"/>
            <a:chExt cx="6590313" cy="1180083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-315894" y="-8163"/>
              <a:ext cx="1577842" cy="1148695"/>
              <a:chOff x="-315894" y="-8163"/>
              <a:chExt cx="1577842" cy="1148695"/>
            </a:xfrm>
          </p:grpSpPr>
          <p:grpSp>
            <p:nvGrpSpPr>
              <p:cNvPr id="41" name="Группа 40"/>
              <p:cNvGrpSpPr/>
              <p:nvPr/>
            </p:nvGrpSpPr>
            <p:grpSpPr>
              <a:xfrm>
                <a:off x="-93644" y="-8163"/>
                <a:ext cx="1355592" cy="1148695"/>
                <a:chOff x="-93739" y="-8163"/>
                <a:chExt cx="1356097" cy="1148740"/>
              </a:xfrm>
            </p:grpSpPr>
            <p:cxnSp>
              <p:nvCxnSpPr>
                <p:cNvPr id="44" name="Прямая со стрелкой 43"/>
                <p:cNvCxnSpPr/>
                <p:nvPr/>
              </p:nvCxnSpPr>
              <p:spPr>
                <a:xfrm flipV="1">
                  <a:off x="246878" y="73227"/>
                  <a:ext cx="24130" cy="1067350"/>
                </a:xfrm>
                <a:prstGeom prst="straightConnector1">
                  <a:avLst/>
                </a:prstGeom>
                <a:ln w="19050">
                  <a:solidFill>
                    <a:schemeClr val="bg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Прямая со стрелкой 44"/>
                <p:cNvCxnSpPr/>
                <p:nvPr/>
              </p:nvCxnSpPr>
              <p:spPr>
                <a:xfrm>
                  <a:off x="-93739" y="857371"/>
                  <a:ext cx="1229247" cy="8092"/>
                </a:xfrm>
                <a:prstGeom prst="straightConnector1">
                  <a:avLst/>
                </a:prstGeom>
                <a:ln w="19050">
                  <a:solidFill>
                    <a:schemeClr val="bg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6" name="Поле 589"/>
                <p:cNvSpPr txBox="1"/>
                <p:nvPr/>
              </p:nvSpPr>
              <p:spPr>
                <a:xfrm>
                  <a:off x="911177" y="623002"/>
                  <a:ext cx="299085" cy="22606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ru-RU" sz="1400" b="1" dirty="0">
                      <a:effectLst/>
                      <a:latin typeface="Cambria Math" panose="02040503050406030204" pitchFamily="18" charset="0"/>
                      <a:ea typeface="Cambria Math" panose="02040503050406030204" pitchFamily="18" charset="0"/>
                      <a:cs typeface="Times New Roman"/>
                    </a:rPr>
                    <a:t>Х</a:t>
                  </a:r>
                  <a:endParaRPr lang="ru-RU" sz="14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/>
                  </a:endParaRPr>
                </a:p>
              </p:txBody>
            </p:sp>
            <p:sp>
              <p:nvSpPr>
                <p:cNvPr id="47" name="Поле 590"/>
                <p:cNvSpPr txBox="1"/>
                <p:nvPr/>
              </p:nvSpPr>
              <p:spPr>
                <a:xfrm>
                  <a:off x="420784" y="801112"/>
                  <a:ext cx="299405" cy="226577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ru-RU" sz="1400" b="1" dirty="0">
                      <a:effectLst/>
                      <a:latin typeface="Cambria Math" panose="02040503050406030204" pitchFamily="18" charset="0"/>
                      <a:ea typeface="Cambria Math" panose="02040503050406030204" pitchFamily="18" charset="0"/>
                      <a:cs typeface="Times New Roman"/>
                    </a:rPr>
                    <a:t>2</a:t>
                  </a:r>
                  <a:endParaRPr lang="ru-RU" sz="14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/>
                  </a:endParaRPr>
                </a:p>
              </p:txBody>
            </p:sp>
            <p:sp>
              <p:nvSpPr>
                <p:cNvPr id="48" name="Поле 591"/>
                <p:cNvSpPr txBox="1"/>
                <p:nvPr/>
              </p:nvSpPr>
              <p:spPr>
                <a:xfrm>
                  <a:off x="271082" y="-8163"/>
                  <a:ext cx="299405" cy="226577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ru-RU" sz="1600" b="1" dirty="0">
                      <a:effectLst/>
                      <a:latin typeface="Cambria Math" panose="02040503050406030204" pitchFamily="18" charset="0"/>
                      <a:ea typeface="Cambria Math" panose="02040503050406030204" pitchFamily="18" charset="0"/>
                      <a:cs typeface="Times New Roman"/>
                    </a:rPr>
                    <a:t>У</a:t>
                  </a:r>
                  <a:endParaRPr lang="ru-RU" sz="16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/>
                  </a:endParaRPr>
                </a:p>
              </p:txBody>
            </p:sp>
            <p:sp>
              <p:nvSpPr>
                <p:cNvPr id="49" name="Полилиния 48"/>
                <p:cNvSpPr/>
                <p:nvPr/>
              </p:nvSpPr>
              <p:spPr>
                <a:xfrm>
                  <a:off x="-93739" y="258945"/>
                  <a:ext cx="1356097" cy="846524"/>
                </a:xfrm>
                <a:custGeom>
                  <a:avLst/>
                  <a:gdLst>
                    <a:gd name="connsiteX0" fmla="*/ 0 w 1100517"/>
                    <a:gd name="connsiteY0" fmla="*/ 733086 h 846524"/>
                    <a:gd name="connsiteX1" fmla="*/ 194209 w 1100517"/>
                    <a:gd name="connsiteY1" fmla="*/ 838282 h 846524"/>
                    <a:gd name="connsiteX2" fmla="*/ 517890 w 1100517"/>
                    <a:gd name="connsiteY2" fmla="*/ 538877 h 846524"/>
                    <a:gd name="connsiteX3" fmla="*/ 704007 w 1100517"/>
                    <a:gd name="connsiteY3" fmla="*/ 20987 h 846524"/>
                    <a:gd name="connsiteX4" fmla="*/ 1100517 w 1100517"/>
                    <a:gd name="connsiteY4" fmla="*/ 101907 h 846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00517" h="846524">
                      <a:moveTo>
                        <a:pt x="0" y="733086"/>
                      </a:moveTo>
                      <a:cubicBezTo>
                        <a:pt x="53947" y="801868"/>
                        <a:pt x="107894" y="870650"/>
                        <a:pt x="194209" y="838282"/>
                      </a:cubicBezTo>
                      <a:cubicBezTo>
                        <a:pt x="280524" y="805914"/>
                        <a:pt x="432924" y="675093"/>
                        <a:pt x="517890" y="538877"/>
                      </a:cubicBezTo>
                      <a:cubicBezTo>
                        <a:pt x="602856" y="402661"/>
                        <a:pt x="606903" y="93815"/>
                        <a:pt x="704007" y="20987"/>
                      </a:cubicBezTo>
                      <a:cubicBezTo>
                        <a:pt x="801112" y="-51841"/>
                        <a:pt x="1015551" y="87072"/>
                        <a:pt x="1100517" y="101907"/>
                      </a:cubicBezTo>
                    </a:path>
                  </a:pathLst>
                </a:custGeom>
                <a:no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 sz="1600"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  <p:sp>
              <p:nvSpPr>
                <p:cNvPr id="50" name="Поле 619"/>
                <p:cNvSpPr txBox="1"/>
                <p:nvPr/>
              </p:nvSpPr>
              <p:spPr>
                <a:xfrm>
                  <a:off x="13566" y="786835"/>
                  <a:ext cx="230056" cy="22606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ru-RU" sz="1400" b="1" dirty="0">
                      <a:effectLst/>
                      <a:latin typeface="Cambria Math" panose="02040503050406030204" pitchFamily="18" charset="0"/>
                      <a:ea typeface="Cambria Math" panose="02040503050406030204" pitchFamily="18" charset="0"/>
                      <a:cs typeface="Times New Roman"/>
                    </a:rPr>
                    <a:t>0</a:t>
                  </a:r>
                  <a:endParaRPr lang="ru-RU" sz="14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/>
                  </a:endParaRPr>
                </a:p>
              </p:txBody>
            </p:sp>
          </p:grpSp>
          <p:sp>
            <p:nvSpPr>
              <p:cNvPr id="42" name="Поле 630"/>
              <p:cNvSpPr txBox="1"/>
              <p:nvPr/>
            </p:nvSpPr>
            <p:spPr>
              <a:xfrm>
                <a:off x="-315894" y="-8163"/>
                <a:ext cx="444500" cy="30734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1600" b="1" dirty="0" smtClean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/>
                  </a:rPr>
                  <a:t>а)</a:t>
                </a:r>
                <a:endParaRPr lang="ru-RU" sz="1600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/>
                </a:endParaRPr>
              </a:p>
            </p:txBody>
          </p:sp>
          <p:sp>
            <p:nvSpPr>
              <p:cNvPr id="43" name="Поле 633"/>
              <p:cNvSpPr txBox="1"/>
              <p:nvPr/>
            </p:nvSpPr>
            <p:spPr>
              <a:xfrm>
                <a:off x="-93644" y="261216"/>
                <a:ext cx="824178" cy="30734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1600" b="1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/>
                  </a:rPr>
                  <a:t>у = </a:t>
                </a:r>
                <a:r>
                  <a:rPr lang="en-US" sz="1600" b="1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/>
                  </a:rPr>
                  <a:t>f′(x)</a:t>
                </a:r>
                <a:endParaRPr lang="ru-RU" sz="1600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/>
                </a:endParaRPr>
              </a:p>
            </p:txBody>
          </p:sp>
        </p:grpSp>
        <p:grpSp>
          <p:nvGrpSpPr>
            <p:cNvPr id="7" name="Группа 6"/>
            <p:cNvGrpSpPr/>
            <p:nvPr/>
          </p:nvGrpSpPr>
          <p:grpSpPr>
            <a:xfrm>
              <a:off x="1518834" y="2251"/>
              <a:ext cx="1362774" cy="1146129"/>
              <a:chOff x="1518834" y="2251"/>
              <a:chExt cx="1362774" cy="1146129"/>
            </a:xfrm>
          </p:grpSpPr>
          <p:grpSp>
            <p:nvGrpSpPr>
              <p:cNvPr id="31" name="Группа 30"/>
              <p:cNvGrpSpPr/>
              <p:nvPr/>
            </p:nvGrpSpPr>
            <p:grpSpPr>
              <a:xfrm>
                <a:off x="1518834" y="8092"/>
                <a:ext cx="1362774" cy="1140288"/>
                <a:chOff x="1518834" y="8092"/>
                <a:chExt cx="1362774" cy="1140488"/>
              </a:xfrm>
            </p:grpSpPr>
            <p:cxnSp>
              <p:nvCxnSpPr>
                <p:cNvPr id="34" name="Прямая со стрелкой 33"/>
                <p:cNvCxnSpPr/>
                <p:nvPr/>
              </p:nvCxnSpPr>
              <p:spPr>
                <a:xfrm flipV="1">
                  <a:off x="2428454" y="64736"/>
                  <a:ext cx="0" cy="1066800"/>
                </a:xfrm>
                <a:prstGeom prst="straightConnector1">
                  <a:avLst/>
                </a:prstGeom>
                <a:ln w="19050">
                  <a:solidFill>
                    <a:schemeClr val="bg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Прямая со стрелкой 34"/>
                <p:cNvCxnSpPr/>
                <p:nvPr/>
              </p:nvCxnSpPr>
              <p:spPr>
                <a:xfrm>
                  <a:off x="1599475" y="808312"/>
                  <a:ext cx="1176813" cy="891"/>
                </a:xfrm>
                <a:prstGeom prst="straightConnector1">
                  <a:avLst/>
                </a:prstGeom>
                <a:ln w="19050">
                  <a:solidFill>
                    <a:schemeClr val="bg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6" name="Поле 593"/>
                <p:cNvSpPr txBox="1"/>
                <p:nvPr/>
              </p:nvSpPr>
              <p:spPr>
                <a:xfrm>
                  <a:off x="2404178" y="8092"/>
                  <a:ext cx="299405" cy="226577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ru-RU" sz="1400" b="1" dirty="0">
                      <a:effectLst/>
                      <a:latin typeface="Cambria Math" panose="02040503050406030204" pitchFamily="18" charset="0"/>
                      <a:ea typeface="Cambria Math" panose="02040503050406030204" pitchFamily="18" charset="0"/>
                      <a:cs typeface="Times New Roman"/>
                    </a:rPr>
                    <a:t>У</a:t>
                  </a:r>
                  <a:endParaRPr lang="ru-RU" sz="14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/>
                  </a:endParaRPr>
                </a:p>
              </p:txBody>
            </p:sp>
            <p:sp>
              <p:nvSpPr>
                <p:cNvPr id="37" name="Поле 594"/>
                <p:cNvSpPr txBox="1"/>
                <p:nvPr/>
              </p:nvSpPr>
              <p:spPr>
                <a:xfrm>
                  <a:off x="2582203" y="590718"/>
                  <a:ext cx="299405" cy="226577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ru-RU" sz="1400" b="1" dirty="0">
                      <a:effectLst/>
                      <a:latin typeface="Cambria Math" panose="02040503050406030204" pitchFamily="18" charset="0"/>
                      <a:ea typeface="Cambria Math" panose="02040503050406030204" pitchFamily="18" charset="0"/>
                      <a:cs typeface="Times New Roman"/>
                    </a:rPr>
                    <a:t>Х</a:t>
                  </a:r>
                  <a:endParaRPr lang="ru-RU" sz="14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/>
                  </a:endParaRPr>
                </a:p>
              </p:txBody>
            </p:sp>
            <p:sp>
              <p:nvSpPr>
                <p:cNvPr id="38" name="Поле 598"/>
                <p:cNvSpPr txBox="1"/>
                <p:nvPr/>
              </p:nvSpPr>
              <p:spPr>
                <a:xfrm>
                  <a:off x="2003333" y="769089"/>
                  <a:ext cx="339090" cy="22606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ru-RU" sz="1400" b="1" dirty="0">
                      <a:effectLst/>
                      <a:latin typeface="Cambria Math" panose="02040503050406030204" pitchFamily="18" charset="0"/>
                      <a:ea typeface="Cambria Math" panose="02040503050406030204" pitchFamily="18" charset="0"/>
                      <a:cs typeface="Times New Roman"/>
                    </a:rPr>
                    <a:t>-1</a:t>
                  </a:r>
                  <a:endParaRPr lang="ru-RU" sz="14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/>
                  </a:endParaRPr>
                </a:p>
              </p:txBody>
            </p:sp>
            <p:sp>
              <p:nvSpPr>
                <p:cNvPr id="39" name="Полилиния 38"/>
                <p:cNvSpPr/>
                <p:nvPr/>
              </p:nvSpPr>
              <p:spPr>
                <a:xfrm>
                  <a:off x="1518834" y="242918"/>
                  <a:ext cx="1229146" cy="905662"/>
                </a:xfrm>
                <a:custGeom>
                  <a:avLst/>
                  <a:gdLst>
                    <a:gd name="connsiteX0" fmla="*/ 0 w 1051965"/>
                    <a:gd name="connsiteY0" fmla="*/ 0 h 905662"/>
                    <a:gd name="connsiteX1" fmla="*/ 267037 w 1051965"/>
                    <a:gd name="connsiteY1" fmla="*/ 347957 h 905662"/>
                    <a:gd name="connsiteX2" fmla="*/ 534075 w 1051965"/>
                    <a:gd name="connsiteY2" fmla="*/ 420785 h 905662"/>
                    <a:gd name="connsiteX3" fmla="*/ 623087 w 1051965"/>
                    <a:gd name="connsiteY3" fmla="*/ 590718 h 905662"/>
                    <a:gd name="connsiteX4" fmla="*/ 768744 w 1051965"/>
                    <a:gd name="connsiteY4" fmla="*/ 865847 h 905662"/>
                    <a:gd name="connsiteX5" fmla="*/ 1051965 w 1051965"/>
                    <a:gd name="connsiteY5" fmla="*/ 898215 h 905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51965" h="905662">
                      <a:moveTo>
                        <a:pt x="0" y="0"/>
                      </a:moveTo>
                      <a:cubicBezTo>
                        <a:pt x="89012" y="138913"/>
                        <a:pt x="178025" y="277826"/>
                        <a:pt x="267037" y="347957"/>
                      </a:cubicBezTo>
                      <a:cubicBezTo>
                        <a:pt x="356049" y="418088"/>
                        <a:pt x="474733" y="380325"/>
                        <a:pt x="534075" y="420785"/>
                      </a:cubicBezTo>
                      <a:cubicBezTo>
                        <a:pt x="593417" y="461245"/>
                        <a:pt x="623087" y="590718"/>
                        <a:pt x="623087" y="590718"/>
                      </a:cubicBezTo>
                      <a:cubicBezTo>
                        <a:pt x="662198" y="664895"/>
                        <a:pt x="697264" y="814598"/>
                        <a:pt x="768744" y="865847"/>
                      </a:cubicBezTo>
                      <a:cubicBezTo>
                        <a:pt x="840224" y="917097"/>
                        <a:pt x="946094" y="907656"/>
                        <a:pt x="1051965" y="898215"/>
                      </a:cubicBezTo>
                    </a:path>
                  </a:pathLst>
                </a:custGeom>
                <a:no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 sz="1600"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  <p:sp>
              <p:nvSpPr>
                <p:cNvPr id="40" name="Поле 618"/>
                <p:cNvSpPr txBox="1"/>
                <p:nvPr/>
              </p:nvSpPr>
              <p:spPr>
                <a:xfrm>
                  <a:off x="2222009" y="623086"/>
                  <a:ext cx="230056" cy="22606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ru-RU" sz="1400" b="1" dirty="0">
                      <a:effectLst/>
                      <a:latin typeface="Cambria Math" panose="02040503050406030204" pitchFamily="18" charset="0"/>
                      <a:ea typeface="Cambria Math" panose="02040503050406030204" pitchFamily="18" charset="0"/>
                      <a:cs typeface="Times New Roman"/>
                    </a:rPr>
                    <a:t>0</a:t>
                  </a:r>
                  <a:endParaRPr lang="ru-RU" sz="14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/>
                  </a:endParaRPr>
                </a:p>
              </p:txBody>
            </p:sp>
          </p:grpSp>
          <p:sp>
            <p:nvSpPr>
              <p:cNvPr id="32" name="Поле 629"/>
              <p:cNvSpPr txBox="1"/>
              <p:nvPr/>
            </p:nvSpPr>
            <p:spPr>
              <a:xfrm>
                <a:off x="1618407" y="2251"/>
                <a:ext cx="444500" cy="30734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1600" b="1" dirty="0" smtClean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/>
                  </a:rPr>
                  <a:t>б)</a:t>
                </a:r>
                <a:endParaRPr lang="ru-RU" sz="1600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/>
                </a:endParaRPr>
              </a:p>
            </p:txBody>
          </p:sp>
          <p:sp>
            <p:nvSpPr>
              <p:cNvPr id="33" name="Поле 634"/>
              <p:cNvSpPr txBox="1"/>
              <p:nvPr/>
            </p:nvSpPr>
            <p:spPr>
              <a:xfrm>
                <a:off x="1664747" y="218405"/>
                <a:ext cx="850507" cy="30734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1600" b="1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/>
                  </a:rPr>
                  <a:t>у = </a:t>
                </a:r>
                <a:r>
                  <a:rPr lang="en-US" sz="1600" b="1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/>
                  </a:rPr>
                  <a:t>f′(x)</a:t>
                </a:r>
                <a:endParaRPr lang="ru-RU" sz="1600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/>
                </a:endParaRPr>
              </a:p>
            </p:txBody>
          </p:sp>
        </p:grpSp>
        <p:grpSp>
          <p:nvGrpSpPr>
            <p:cNvPr id="8" name="Группа 7"/>
            <p:cNvGrpSpPr/>
            <p:nvPr/>
          </p:nvGrpSpPr>
          <p:grpSpPr>
            <a:xfrm>
              <a:off x="2880765" y="1"/>
              <a:ext cx="1637478" cy="1131239"/>
              <a:chOff x="2880765" y="1"/>
              <a:chExt cx="1637478" cy="1131239"/>
            </a:xfrm>
          </p:grpSpPr>
          <p:grpSp>
            <p:nvGrpSpPr>
              <p:cNvPr id="21" name="Группа 20"/>
              <p:cNvGrpSpPr/>
              <p:nvPr/>
            </p:nvGrpSpPr>
            <p:grpSpPr>
              <a:xfrm>
                <a:off x="3065311" y="1"/>
                <a:ext cx="1356872" cy="1131239"/>
                <a:chOff x="3065300" y="-5"/>
                <a:chExt cx="1357379" cy="1132030"/>
              </a:xfrm>
            </p:grpSpPr>
            <p:cxnSp>
              <p:nvCxnSpPr>
                <p:cNvPr id="24" name="Прямая со стрелкой 23"/>
                <p:cNvCxnSpPr/>
                <p:nvPr/>
              </p:nvCxnSpPr>
              <p:spPr>
                <a:xfrm flipV="1">
                  <a:off x="3299642" y="40460"/>
                  <a:ext cx="24130" cy="1091565"/>
                </a:xfrm>
                <a:prstGeom prst="straightConnector1">
                  <a:avLst/>
                </a:prstGeom>
                <a:ln w="19050">
                  <a:solidFill>
                    <a:schemeClr val="bg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Прямая со стрелкой 24"/>
                <p:cNvCxnSpPr/>
                <p:nvPr/>
              </p:nvCxnSpPr>
              <p:spPr>
                <a:xfrm flipV="1">
                  <a:off x="3065300" y="808731"/>
                  <a:ext cx="1309305" cy="8988"/>
                </a:xfrm>
                <a:prstGeom prst="straightConnector1">
                  <a:avLst/>
                </a:prstGeom>
                <a:ln w="19050">
                  <a:solidFill>
                    <a:schemeClr val="bg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" name="Поле 595"/>
                <p:cNvSpPr txBox="1"/>
                <p:nvPr/>
              </p:nvSpPr>
              <p:spPr>
                <a:xfrm>
                  <a:off x="4192623" y="582626"/>
                  <a:ext cx="230056" cy="22606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ru-RU" sz="1400" b="1" dirty="0">
                      <a:effectLst/>
                      <a:latin typeface="Cambria Math" panose="02040503050406030204" pitchFamily="18" charset="0"/>
                      <a:ea typeface="Cambria Math" panose="02040503050406030204" pitchFamily="18" charset="0"/>
                      <a:cs typeface="Times New Roman"/>
                    </a:rPr>
                    <a:t>Х</a:t>
                  </a:r>
                  <a:endParaRPr lang="ru-RU" sz="14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/>
                  </a:endParaRPr>
                </a:p>
              </p:txBody>
            </p:sp>
            <p:sp>
              <p:nvSpPr>
                <p:cNvPr id="27" name="Поле 596"/>
                <p:cNvSpPr txBox="1"/>
                <p:nvPr/>
              </p:nvSpPr>
              <p:spPr>
                <a:xfrm>
                  <a:off x="3325353" y="-5"/>
                  <a:ext cx="299085" cy="22606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ru-RU" sz="1400" b="1" dirty="0">
                      <a:effectLst/>
                      <a:latin typeface="Cambria Math" panose="02040503050406030204" pitchFamily="18" charset="0"/>
                      <a:ea typeface="Cambria Math" panose="02040503050406030204" pitchFamily="18" charset="0"/>
                      <a:cs typeface="Times New Roman"/>
                    </a:rPr>
                    <a:t>У</a:t>
                  </a:r>
                  <a:endParaRPr lang="ru-RU" sz="14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/>
                  </a:endParaRPr>
                </a:p>
              </p:txBody>
            </p:sp>
            <p:sp>
              <p:nvSpPr>
                <p:cNvPr id="28" name="Поле 611"/>
                <p:cNvSpPr txBox="1"/>
                <p:nvPr/>
              </p:nvSpPr>
              <p:spPr>
                <a:xfrm>
                  <a:off x="3119426" y="608686"/>
                  <a:ext cx="230056" cy="22606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ru-RU" sz="1400" b="1" dirty="0">
                      <a:effectLst/>
                      <a:latin typeface="Cambria Math" panose="02040503050406030204" pitchFamily="18" charset="0"/>
                      <a:ea typeface="Cambria Math" panose="02040503050406030204" pitchFamily="18" charset="0"/>
                      <a:cs typeface="Times New Roman"/>
                    </a:rPr>
                    <a:t>0</a:t>
                  </a:r>
                  <a:endParaRPr lang="ru-RU" sz="14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/>
                  </a:endParaRPr>
                </a:p>
              </p:txBody>
            </p:sp>
            <p:sp>
              <p:nvSpPr>
                <p:cNvPr id="30" name="Поле 612"/>
                <p:cNvSpPr txBox="1"/>
                <p:nvPr/>
              </p:nvSpPr>
              <p:spPr>
                <a:xfrm>
                  <a:off x="3962567" y="598446"/>
                  <a:ext cx="230056" cy="22606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ru-RU" sz="1400" b="1" dirty="0">
                      <a:effectLst/>
                      <a:latin typeface="Cambria Math" panose="02040503050406030204" pitchFamily="18" charset="0"/>
                      <a:ea typeface="Cambria Math" panose="02040503050406030204" pitchFamily="18" charset="0"/>
                      <a:cs typeface="Times New Roman"/>
                    </a:rPr>
                    <a:t>4</a:t>
                  </a:r>
                  <a:endParaRPr lang="ru-RU" sz="14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/>
                  </a:endParaRPr>
                </a:p>
              </p:txBody>
            </p:sp>
          </p:grpSp>
          <p:sp>
            <p:nvSpPr>
              <p:cNvPr id="22" name="Поле 631"/>
              <p:cNvSpPr txBox="1"/>
              <p:nvPr/>
            </p:nvSpPr>
            <p:spPr>
              <a:xfrm>
                <a:off x="2880765" y="32368"/>
                <a:ext cx="444500" cy="30734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1600" b="1" dirty="0" smtClean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/>
                  </a:rPr>
                  <a:t>в)</a:t>
                </a:r>
                <a:endParaRPr lang="ru-RU" sz="1600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/>
                </a:endParaRPr>
              </a:p>
            </p:txBody>
          </p:sp>
          <p:sp>
            <p:nvSpPr>
              <p:cNvPr id="23" name="Поле 635"/>
              <p:cNvSpPr txBox="1"/>
              <p:nvPr/>
            </p:nvSpPr>
            <p:spPr>
              <a:xfrm>
                <a:off x="3636210" y="234629"/>
                <a:ext cx="882033" cy="30734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1600" b="1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/>
                  </a:rPr>
                  <a:t>у = </a:t>
                </a:r>
                <a:r>
                  <a:rPr lang="en-US" sz="1600" b="1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/>
                  </a:rPr>
                  <a:t>f′(x)</a:t>
                </a:r>
                <a:endParaRPr lang="ru-RU" sz="1600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/>
                </a:endParaRPr>
              </a:p>
            </p:txBody>
          </p:sp>
        </p:grpSp>
        <p:grpSp>
          <p:nvGrpSpPr>
            <p:cNvPr id="9" name="Группа 8"/>
            <p:cNvGrpSpPr/>
            <p:nvPr/>
          </p:nvGrpSpPr>
          <p:grpSpPr>
            <a:xfrm>
              <a:off x="4862404" y="2251"/>
              <a:ext cx="1412015" cy="1169669"/>
              <a:chOff x="4862404" y="2251"/>
              <a:chExt cx="1412015" cy="1169669"/>
            </a:xfrm>
          </p:grpSpPr>
          <p:grpSp>
            <p:nvGrpSpPr>
              <p:cNvPr id="10" name="Группа 9"/>
              <p:cNvGrpSpPr/>
              <p:nvPr/>
            </p:nvGrpSpPr>
            <p:grpSpPr>
              <a:xfrm>
                <a:off x="5084655" y="59319"/>
                <a:ext cx="1189764" cy="1112601"/>
                <a:chOff x="5084655" y="59319"/>
                <a:chExt cx="1189764" cy="1112601"/>
              </a:xfrm>
            </p:grpSpPr>
            <p:sp>
              <p:nvSpPr>
                <p:cNvPr id="13" name="Поле 614"/>
                <p:cNvSpPr txBox="1"/>
                <p:nvPr/>
              </p:nvSpPr>
              <p:spPr>
                <a:xfrm>
                  <a:off x="5645795" y="59319"/>
                  <a:ext cx="299085" cy="22606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ru-RU" sz="1400" b="1" dirty="0">
                      <a:effectLst/>
                      <a:latin typeface="Cambria Math" panose="02040503050406030204" pitchFamily="18" charset="0"/>
                      <a:ea typeface="Cambria Math" panose="02040503050406030204" pitchFamily="18" charset="0"/>
                      <a:cs typeface="Times New Roman"/>
                    </a:rPr>
                    <a:t>У</a:t>
                  </a:r>
                  <a:endParaRPr lang="ru-RU" sz="14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/>
                  </a:endParaRPr>
                </a:p>
              </p:txBody>
            </p:sp>
            <p:sp>
              <p:nvSpPr>
                <p:cNvPr id="14" name="Поле 615"/>
                <p:cNvSpPr txBox="1"/>
                <p:nvPr/>
              </p:nvSpPr>
              <p:spPr>
                <a:xfrm>
                  <a:off x="6048088" y="469569"/>
                  <a:ext cx="226331" cy="22606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ru-RU" sz="1400" b="1" dirty="0">
                      <a:effectLst/>
                      <a:latin typeface="Cambria Math" panose="02040503050406030204" pitchFamily="18" charset="0"/>
                      <a:ea typeface="Cambria Math" panose="02040503050406030204" pitchFamily="18" charset="0"/>
                      <a:cs typeface="Times New Roman"/>
                    </a:rPr>
                    <a:t>Х</a:t>
                  </a:r>
                  <a:endParaRPr lang="ru-RU" sz="14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/>
                  </a:endParaRPr>
                </a:p>
              </p:txBody>
            </p:sp>
            <p:cxnSp>
              <p:nvCxnSpPr>
                <p:cNvPr id="15" name="Прямая со стрелкой 14"/>
                <p:cNvCxnSpPr/>
                <p:nvPr/>
              </p:nvCxnSpPr>
              <p:spPr>
                <a:xfrm flipV="1">
                  <a:off x="5672393" y="105120"/>
                  <a:ext cx="0" cy="1066800"/>
                </a:xfrm>
                <a:prstGeom prst="straightConnector1">
                  <a:avLst/>
                </a:prstGeom>
                <a:ln w="19050">
                  <a:solidFill>
                    <a:schemeClr val="bg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Прямая со стрелкой 15"/>
                <p:cNvCxnSpPr/>
                <p:nvPr/>
              </p:nvCxnSpPr>
              <p:spPr>
                <a:xfrm>
                  <a:off x="5084655" y="721217"/>
                  <a:ext cx="1181100" cy="0"/>
                </a:xfrm>
                <a:prstGeom prst="straightConnector1">
                  <a:avLst/>
                </a:prstGeom>
                <a:ln w="19050">
                  <a:solidFill>
                    <a:schemeClr val="bg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" name="Поле 623"/>
                <p:cNvSpPr txBox="1"/>
                <p:nvPr/>
              </p:nvSpPr>
              <p:spPr>
                <a:xfrm>
                  <a:off x="5109936" y="658093"/>
                  <a:ext cx="331650" cy="22606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ru-RU" sz="1400" b="1" dirty="0">
                      <a:effectLst/>
                      <a:latin typeface="Cambria Math" panose="02040503050406030204" pitchFamily="18" charset="0"/>
                      <a:ea typeface="Cambria Math" panose="02040503050406030204" pitchFamily="18" charset="0"/>
                      <a:cs typeface="Times New Roman"/>
                    </a:rPr>
                    <a:t>-3</a:t>
                  </a:r>
                  <a:endParaRPr lang="ru-RU" sz="14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/>
                  </a:endParaRPr>
                </a:p>
              </p:txBody>
            </p:sp>
            <p:sp>
              <p:nvSpPr>
                <p:cNvPr id="18" name="Поле 624"/>
                <p:cNvSpPr txBox="1"/>
                <p:nvPr/>
              </p:nvSpPr>
              <p:spPr>
                <a:xfrm>
                  <a:off x="5478431" y="673769"/>
                  <a:ext cx="226331" cy="22606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ru-RU" sz="1400" b="1" dirty="0">
                      <a:effectLst/>
                      <a:latin typeface="Cambria Math" panose="02040503050406030204" pitchFamily="18" charset="0"/>
                      <a:ea typeface="Cambria Math" panose="02040503050406030204" pitchFamily="18" charset="0"/>
                      <a:cs typeface="Times New Roman"/>
                    </a:rPr>
                    <a:t>0</a:t>
                  </a:r>
                  <a:endParaRPr lang="ru-RU" sz="14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/>
                  </a:endParaRPr>
                </a:p>
              </p:txBody>
            </p:sp>
            <p:sp>
              <p:nvSpPr>
                <p:cNvPr id="19" name="Полилиния 18"/>
                <p:cNvSpPr/>
                <p:nvPr/>
              </p:nvSpPr>
              <p:spPr>
                <a:xfrm>
                  <a:off x="5162596" y="258934"/>
                  <a:ext cx="1084333" cy="776840"/>
                </a:xfrm>
                <a:custGeom>
                  <a:avLst/>
                  <a:gdLst>
                    <a:gd name="connsiteX0" fmla="*/ 0 w 1084333"/>
                    <a:gd name="connsiteY0" fmla="*/ 32368 h 776840"/>
                    <a:gd name="connsiteX1" fmla="*/ 194209 w 1084333"/>
                    <a:gd name="connsiteY1" fmla="*/ 404602 h 776840"/>
                    <a:gd name="connsiteX2" fmla="*/ 420786 w 1084333"/>
                    <a:gd name="connsiteY2" fmla="*/ 776835 h 776840"/>
                    <a:gd name="connsiteX3" fmla="*/ 865848 w 1084333"/>
                    <a:gd name="connsiteY3" fmla="*/ 396510 h 776840"/>
                    <a:gd name="connsiteX4" fmla="*/ 1084333 w 1084333"/>
                    <a:gd name="connsiteY4" fmla="*/ 0 h 776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4333" h="776840">
                      <a:moveTo>
                        <a:pt x="0" y="32368"/>
                      </a:moveTo>
                      <a:cubicBezTo>
                        <a:pt x="62039" y="156446"/>
                        <a:pt x="124078" y="280524"/>
                        <a:pt x="194209" y="404602"/>
                      </a:cubicBezTo>
                      <a:cubicBezTo>
                        <a:pt x="264340" y="528680"/>
                        <a:pt x="308846" y="778184"/>
                        <a:pt x="420786" y="776835"/>
                      </a:cubicBezTo>
                      <a:cubicBezTo>
                        <a:pt x="532726" y="775486"/>
                        <a:pt x="755257" y="525983"/>
                        <a:pt x="865848" y="396510"/>
                      </a:cubicBezTo>
                      <a:cubicBezTo>
                        <a:pt x="976439" y="267038"/>
                        <a:pt x="1030386" y="133519"/>
                        <a:pt x="1084333" y="0"/>
                      </a:cubicBezTo>
                    </a:path>
                  </a:pathLst>
                </a:custGeom>
                <a:no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 sz="1600"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  <p:sp>
              <p:nvSpPr>
                <p:cNvPr id="20" name="Поле 627"/>
                <p:cNvSpPr txBox="1"/>
                <p:nvPr/>
              </p:nvSpPr>
              <p:spPr>
                <a:xfrm>
                  <a:off x="5881892" y="674337"/>
                  <a:ext cx="331650" cy="22606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ru-RU" sz="1400" b="1" dirty="0">
                      <a:effectLst/>
                      <a:latin typeface="Cambria Math" panose="02040503050406030204" pitchFamily="18" charset="0"/>
                      <a:ea typeface="Cambria Math" panose="02040503050406030204" pitchFamily="18" charset="0"/>
                      <a:cs typeface="Times New Roman"/>
                    </a:rPr>
                    <a:t>3</a:t>
                  </a:r>
                  <a:endParaRPr lang="ru-RU" sz="14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/>
                  </a:endParaRPr>
                </a:p>
              </p:txBody>
            </p:sp>
          </p:grpSp>
          <p:sp>
            <p:nvSpPr>
              <p:cNvPr id="11" name="Поле 632"/>
              <p:cNvSpPr txBox="1"/>
              <p:nvPr/>
            </p:nvSpPr>
            <p:spPr>
              <a:xfrm>
                <a:off x="4862404" y="2251"/>
                <a:ext cx="444500" cy="30734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1600" b="1" dirty="0" smtClean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/>
                  </a:rPr>
                  <a:t>г)</a:t>
                </a:r>
                <a:endParaRPr lang="ru-RU" sz="1600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/>
                </a:endParaRPr>
              </a:p>
            </p:txBody>
          </p:sp>
          <p:sp>
            <p:nvSpPr>
              <p:cNvPr id="12" name="Поле 636"/>
              <p:cNvSpPr txBox="1"/>
              <p:nvPr/>
            </p:nvSpPr>
            <p:spPr>
              <a:xfrm>
                <a:off x="5322537" y="307339"/>
                <a:ext cx="891005" cy="30734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1600" b="1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/>
                  </a:rPr>
                  <a:t>у = </a:t>
                </a:r>
                <a:r>
                  <a:rPr lang="en-US" sz="1600" b="1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/>
                  </a:rPr>
                  <a:t>f′(x)</a:t>
                </a:r>
                <a:endParaRPr lang="ru-RU" sz="1600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/>
                </a:endParaRPr>
              </a:p>
            </p:txBody>
          </p:sp>
        </p:grpSp>
      </p:grpSp>
      <p:grpSp>
        <p:nvGrpSpPr>
          <p:cNvPr id="78" name="Группа 77"/>
          <p:cNvGrpSpPr/>
          <p:nvPr/>
        </p:nvGrpSpPr>
        <p:grpSpPr>
          <a:xfrm>
            <a:off x="953737" y="4540102"/>
            <a:ext cx="1158948" cy="1286554"/>
            <a:chOff x="953737" y="4540102"/>
            <a:chExt cx="1158948" cy="1286554"/>
          </a:xfrm>
        </p:grpSpPr>
        <p:sp>
          <p:nvSpPr>
            <p:cNvPr id="75" name="Полилиния 74"/>
            <p:cNvSpPr/>
            <p:nvPr/>
          </p:nvSpPr>
          <p:spPr>
            <a:xfrm>
              <a:off x="953737" y="4540102"/>
              <a:ext cx="1158948" cy="1286554"/>
            </a:xfrm>
            <a:custGeom>
              <a:avLst/>
              <a:gdLst>
                <a:gd name="connsiteX0" fmla="*/ 0 w 1158948"/>
                <a:gd name="connsiteY0" fmla="*/ 21265 h 1286554"/>
                <a:gd name="connsiteX1" fmla="*/ 606055 w 1158948"/>
                <a:gd name="connsiteY1" fmla="*/ 1286540 h 1286554"/>
                <a:gd name="connsiteX2" fmla="*/ 1158948 w 1158948"/>
                <a:gd name="connsiteY2" fmla="*/ 0 h 1286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8948" h="1286554">
                  <a:moveTo>
                    <a:pt x="0" y="21265"/>
                  </a:moveTo>
                  <a:cubicBezTo>
                    <a:pt x="206448" y="655674"/>
                    <a:pt x="412897" y="1290084"/>
                    <a:pt x="606055" y="1286540"/>
                  </a:cubicBezTo>
                  <a:cubicBezTo>
                    <a:pt x="799213" y="1282996"/>
                    <a:pt x="979080" y="641498"/>
                    <a:pt x="1158948" y="0"/>
                  </a:cubicBezTo>
                </a:path>
              </a:pathLst>
            </a:cu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3" name="Прямая соединительная линия 82"/>
            <p:cNvCxnSpPr/>
            <p:nvPr/>
          </p:nvCxnSpPr>
          <p:spPr>
            <a:xfrm>
              <a:off x="1576100" y="5346894"/>
              <a:ext cx="1" cy="479572"/>
            </a:xfrm>
            <a:prstGeom prst="line">
              <a:avLst/>
            </a:prstGeom>
            <a:ln w="19050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" name="Группа 80"/>
          <p:cNvGrpSpPr/>
          <p:nvPr/>
        </p:nvGrpSpPr>
        <p:grpSpPr>
          <a:xfrm>
            <a:off x="2890077" y="4634964"/>
            <a:ext cx="1158948" cy="1286554"/>
            <a:chOff x="2890077" y="4634964"/>
            <a:chExt cx="1158948" cy="1286554"/>
          </a:xfrm>
        </p:grpSpPr>
        <p:cxnSp>
          <p:nvCxnSpPr>
            <p:cNvPr id="92" name="Прямая соединительная линия 91"/>
            <p:cNvCxnSpPr/>
            <p:nvPr/>
          </p:nvCxnSpPr>
          <p:spPr>
            <a:xfrm>
              <a:off x="3484312" y="4649468"/>
              <a:ext cx="0" cy="687925"/>
            </a:xfrm>
            <a:prstGeom prst="line">
              <a:avLst/>
            </a:prstGeom>
            <a:ln w="19050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Полилиния 92"/>
            <p:cNvSpPr/>
            <p:nvPr/>
          </p:nvSpPr>
          <p:spPr>
            <a:xfrm flipV="1">
              <a:off x="2890077" y="4634964"/>
              <a:ext cx="1158948" cy="1286554"/>
            </a:xfrm>
            <a:custGeom>
              <a:avLst/>
              <a:gdLst>
                <a:gd name="connsiteX0" fmla="*/ 0 w 1158948"/>
                <a:gd name="connsiteY0" fmla="*/ 21265 h 1286554"/>
                <a:gd name="connsiteX1" fmla="*/ 606055 w 1158948"/>
                <a:gd name="connsiteY1" fmla="*/ 1286540 h 1286554"/>
                <a:gd name="connsiteX2" fmla="*/ 1158948 w 1158948"/>
                <a:gd name="connsiteY2" fmla="*/ 0 h 1286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8948" h="1286554">
                  <a:moveTo>
                    <a:pt x="0" y="21265"/>
                  </a:moveTo>
                  <a:cubicBezTo>
                    <a:pt x="206448" y="655674"/>
                    <a:pt x="412897" y="1290084"/>
                    <a:pt x="606055" y="1286540"/>
                  </a:cubicBezTo>
                  <a:cubicBezTo>
                    <a:pt x="799213" y="1282996"/>
                    <a:pt x="979080" y="641498"/>
                    <a:pt x="1158948" y="0"/>
                  </a:cubicBezTo>
                </a:path>
              </a:pathLst>
            </a:cu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5" name="Группа 84"/>
          <p:cNvGrpSpPr/>
          <p:nvPr/>
        </p:nvGrpSpPr>
        <p:grpSpPr>
          <a:xfrm>
            <a:off x="4720856" y="4518912"/>
            <a:ext cx="1329070" cy="1021658"/>
            <a:chOff x="4720856" y="4518912"/>
            <a:chExt cx="1329070" cy="1021658"/>
          </a:xfrm>
        </p:grpSpPr>
        <p:sp>
          <p:nvSpPr>
            <p:cNvPr id="105" name="Полилиния 104"/>
            <p:cNvSpPr/>
            <p:nvPr/>
          </p:nvSpPr>
          <p:spPr>
            <a:xfrm>
              <a:off x="4720856" y="4518912"/>
              <a:ext cx="1329070" cy="1021658"/>
            </a:xfrm>
            <a:custGeom>
              <a:avLst/>
              <a:gdLst>
                <a:gd name="connsiteX0" fmla="*/ 0 w 1329070"/>
                <a:gd name="connsiteY0" fmla="*/ 170046 h 1021658"/>
                <a:gd name="connsiteX1" fmla="*/ 372139 w 1329070"/>
                <a:gd name="connsiteY1" fmla="*/ 1020651 h 1021658"/>
                <a:gd name="connsiteX2" fmla="*/ 967563 w 1329070"/>
                <a:gd name="connsiteY2" fmla="*/ 21190 h 1021658"/>
                <a:gd name="connsiteX3" fmla="*/ 1329070 w 1329070"/>
                <a:gd name="connsiteY3" fmla="*/ 435860 h 1021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29070" h="1021658">
                  <a:moveTo>
                    <a:pt x="0" y="170046"/>
                  </a:moveTo>
                  <a:cubicBezTo>
                    <a:pt x="105439" y="607753"/>
                    <a:pt x="210879" y="1045460"/>
                    <a:pt x="372139" y="1020651"/>
                  </a:cubicBezTo>
                  <a:cubicBezTo>
                    <a:pt x="533400" y="995842"/>
                    <a:pt x="808075" y="118655"/>
                    <a:pt x="967563" y="21190"/>
                  </a:cubicBezTo>
                  <a:cubicBezTo>
                    <a:pt x="1127051" y="-76275"/>
                    <a:pt x="1228060" y="179792"/>
                    <a:pt x="1329070" y="435860"/>
                  </a:cubicBezTo>
                </a:path>
              </a:pathLst>
            </a:cu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15" name="Прямая соединительная линия 114"/>
            <p:cNvCxnSpPr/>
            <p:nvPr/>
          </p:nvCxnSpPr>
          <p:spPr>
            <a:xfrm>
              <a:off x="5766329" y="4574768"/>
              <a:ext cx="0" cy="687925"/>
            </a:xfrm>
            <a:prstGeom prst="line">
              <a:avLst/>
            </a:prstGeom>
            <a:ln w="19050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Группа 78"/>
          <p:cNvGrpSpPr/>
          <p:nvPr/>
        </p:nvGrpSpPr>
        <p:grpSpPr>
          <a:xfrm>
            <a:off x="2740494" y="3133180"/>
            <a:ext cx="1663434" cy="1116848"/>
            <a:chOff x="2740494" y="3133180"/>
            <a:chExt cx="1663434" cy="1116848"/>
          </a:xfrm>
        </p:grpSpPr>
        <p:cxnSp>
          <p:nvCxnSpPr>
            <p:cNvPr id="54" name="Прямая со стрелкой 53"/>
            <p:cNvCxnSpPr/>
            <p:nvPr/>
          </p:nvCxnSpPr>
          <p:spPr>
            <a:xfrm>
              <a:off x="2740494" y="3862477"/>
              <a:ext cx="1614670" cy="0"/>
            </a:xfrm>
            <a:prstGeom prst="straightConnector1">
              <a:avLst/>
            </a:prstGeom>
            <a:ln w="1905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TextBox 55"/>
            <p:cNvSpPr txBox="1"/>
            <p:nvPr/>
          </p:nvSpPr>
          <p:spPr>
            <a:xfrm>
              <a:off x="3332107" y="3677811"/>
              <a:ext cx="332158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chemeClr val="bg1"/>
                  </a:solidFill>
                  <a:latin typeface="Century Gothic"/>
                </a:rPr>
                <a:t>●</a:t>
              </a:r>
              <a:endParaRPr lang="ru-RU" dirty="0">
                <a:solidFill>
                  <a:schemeClr val="bg1"/>
                </a:solidFill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3280381" y="3561248"/>
              <a:ext cx="411814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-1</a:t>
              </a:r>
              <a:endParaRPr lang="ru-RU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cxnSp>
          <p:nvCxnSpPr>
            <p:cNvPr id="120" name="Прямая со стрелкой 119"/>
            <p:cNvCxnSpPr/>
            <p:nvPr/>
          </p:nvCxnSpPr>
          <p:spPr>
            <a:xfrm flipV="1">
              <a:off x="2823857" y="3943221"/>
              <a:ext cx="579474" cy="280055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Прямая со стрелкой 127"/>
            <p:cNvCxnSpPr/>
            <p:nvPr/>
          </p:nvCxnSpPr>
          <p:spPr>
            <a:xfrm>
              <a:off x="3583119" y="3969973"/>
              <a:ext cx="579474" cy="280055"/>
            </a:xfrm>
            <a:prstGeom prst="straightConnector1">
              <a:avLst/>
            </a:prstGeom>
            <a:ln w="28575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TextBox 129"/>
            <p:cNvSpPr txBox="1"/>
            <p:nvPr/>
          </p:nvSpPr>
          <p:spPr>
            <a:xfrm>
              <a:off x="2916018" y="3500989"/>
              <a:ext cx="332158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rgbClr val="FF0000"/>
                  </a:solidFill>
                  <a:latin typeface="Century Gothic"/>
                </a:rPr>
                <a:t>+</a:t>
              </a:r>
              <a:endParaRPr lang="ru-RU" sz="2400" b="1" dirty="0">
                <a:solidFill>
                  <a:srgbClr val="FF0000"/>
                </a:solidFill>
              </a:endParaRP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3742802" y="3546926"/>
              <a:ext cx="332158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rgbClr val="00B050"/>
                  </a:solidFill>
                  <a:latin typeface="Arial Black"/>
                </a:rPr>
                <a:t>−</a:t>
              </a:r>
              <a:endParaRPr lang="ru-RU" sz="2000" b="1" dirty="0">
                <a:solidFill>
                  <a:srgbClr val="00B050"/>
                </a:solidFill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2815224" y="3133180"/>
              <a:ext cx="499900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б)</a:t>
              </a:r>
              <a:endParaRPr lang="ru-RU" sz="16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4098144" y="3558017"/>
              <a:ext cx="3057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X</a:t>
              </a:r>
              <a:endParaRPr lang="ru-RU" sz="12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</p:grpSp>
      <p:grpSp>
        <p:nvGrpSpPr>
          <p:cNvPr id="82" name="Группа 81"/>
          <p:cNvGrpSpPr/>
          <p:nvPr/>
        </p:nvGrpSpPr>
        <p:grpSpPr>
          <a:xfrm>
            <a:off x="4470906" y="3122548"/>
            <a:ext cx="1970861" cy="1063137"/>
            <a:chOff x="4470906" y="3122548"/>
            <a:chExt cx="1970861" cy="1063137"/>
          </a:xfrm>
        </p:grpSpPr>
        <p:cxnSp>
          <p:nvCxnSpPr>
            <p:cNvPr id="57" name="Прямая со стрелкой 56"/>
            <p:cNvCxnSpPr/>
            <p:nvPr/>
          </p:nvCxnSpPr>
          <p:spPr>
            <a:xfrm flipV="1">
              <a:off x="4530131" y="3854703"/>
              <a:ext cx="1802913" cy="7471"/>
            </a:xfrm>
            <a:prstGeom prst="straightConnector1">
              <a:avLst/>
            </a:prstGeom>
            <a:ln w="1905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Box 58"/>
            <p:cNvSpPr txBox="1"/>
            <p:nvPr/>
          </p:nvSpPr>
          <p:spPr>
            <a:xfrm>
              <a:off x="4929734" y="3666124"/>
              <a:ext cx="332158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chemeClr val="bg1"/>
                  </a:solidFill>
                  <a:latin typeface="Century Gothic"/>
                </a:rPr>
                <a:t>●</a:t>
              </a:r>
              <a:endParaRPr lang="ru-RU" dirty="0">
                <a:solidFill>
                  <a:schemeClr val="bg1"/>
                </a:solidFill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5604071" y="3666124"/>
              <a:ext cx="332158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chemeClr val="bg1"/>
                  </a:solidFill>
                  <a:latin typeface="Century Gothic"/>
                </a:rPr>
                <a:t>●</a:t>
              </a:r>
              <a:endParaRPr lang="ru-RU" dirty="0">
                <a:solidFill>
                  <a:schemeClr val="bg1"/>
                </a:solidFill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4876803" y="3546926"/>
              <a:ext cx="411814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0</a:t>
              </a:r>
              <a:endParaRPr lang="ru-RU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5570505" y="3535634"/>
              <a:ext cx="355452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4</a:t>
              </a:r>
              <a:endParaRPr lang="ru-RU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cxnSp>
          <p:nvCxnSpPr>
            <p:cNvPr id="118" name="Прямая со стрелкой 117"/>
            <p:cNvCxnSpPr/>
            <p:nvPr/>
          </p:nvCxnSpPr>
          <p:spPr>
            <a:xfrm>
              <a:off x="4622483" y="3943221"/>
              <a:ext cx="513411" cy="223031"/>
            </a:xfrm>
            <a:prstGeom prst="straightConnector1">
              <a:avLst/>
            </a:prstGeom>
            <a:ln w="28575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Прямая со стрелкой 120"/>
            <p:cNvCxnSpPr/>
            <p:nvPr/>
          </p:nvCxnSpPr>
          <p:spPr>
            <a:xfrm flipV="1">
              <a:off x="5238242" y="3982091"/>
              <a:ext cx="482815" cy="184161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Прямая со стрелкой 123"/>
            <p:cNvCxnSpPr/>
            <p:nvPr/>
          </p:nvCxnSpPr>
          <p:spPr>
            <a:xfrm>
              <a:off x="5830275" y="3962654"/>
              <a:ext cx="513411" cy="223031"/>
            </a:xfrm>
            <a:prstGeom prst="straightConnector1">
              <a:avLst/>
            </a:prstGeom>
            <a:ln w="28575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TextBox 130"/>
            <p:cNvSpPr txBox="1"/>
            <p:nvPr/>
          </p:nvSpPr>
          <p:spPr>
            <a:xfrm>
              <a:off x="5219312" y="3480444"/>
              <a:ext cx="332158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rgbClr val="FF0000"/>
                  </a:solidFill>
                  <a:latin typeface="Century Gothic"/>
                </a:rPr>
                <a:t>+</a:t>
              </a:r>
              <a:endParaRPr lang="ru-RU" sz="2400" b="1" dirty="0">
                <a:solidFill>
                  <a:srgbClr val="FF0000"/>
                </a:solidFill>
              </a:endParaRPr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4655993" y="3535634"/>
              <a:ext cx="332158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rgbClr val="00B050"/>
                  </a:solidFill>
                  <a:latin typeface="Arial Black"/>
                </a:rPr>
                <a:t>−</a:t>
              </a:r>
              <a:endParaRPr lang="ru-RU" sz="2000" b="1" dirty="0">
                <a:solidFill>
                  <a:srgbClr val="00B050"/>
                </a:solidFill>
              </a:endParaRPr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5895208" y="3558017"/>
              <a:ext cx="332158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rgbClr val="00B050"/>
                  </a:solidFill>
                  <a:latin typeface="Arial Black"/>
                </a:rPr>
                <a:t>−</a:t>
              </a:r>
              <a:endParaRPr lang="ru-RU" sz="2000" b="1" dirty="0">
                <a:solidFill>
                  <a:srgbClr val="00B050"/>
                </a:solidFill>
              </a:endParaRPr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4470906" y="3122548"/>
              <a:ext cx="499900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в)</a:t>
              </a:r>
              <a:endParaRPr lang="ru-RU" sz="16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6135983" y="3558017"/>
              <a:ext cx="3057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X</a:t>
              </a:r>
              <a:endParaRPr lang="ru-RU" sz="12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</p:grpSp>
      <p:grpSp>
        <p:nvGrpSpPr>
          <p:cNvPr id="88" name="Группа 87"/>
          <p:cNvGrpSpPr/>
          <p:nvPr/>
        </p:nvGrpSpPr>
        <p:grpSpPr>
          <a:xfrm>
            <a:off x="6441767" y="3099531"/>
            <a:ext cx="1947774" cy="1086155"/>
            <a:chOff x="6441767" y="3099531"/>
            <a:chExt cx="1947774" cy="1086155"/>
          </a:xfrm>
        </p:grpSpPr>
        <p:cxnSp>
          <p:nvCxnSpPr>
            <p:cNvPr id="61" name="Прямая со стрелкой 60"/>
            <p:cNvCxnSpPr/>
            <p:nvPr/>
          </p:nvCxnSpPr>
          <p:spPr>
            <a:xfrm flipV="1">
              <a:off x="6558308" y="3846929"/>
              <a:ext cx="1678341" cy="11509"/>
            </a:xfrm>
            <a:prstGeom prst="straightConnector1">
              <a:avLst/>
            </a:prstGeom>
            <a:ln w="1905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TextBox 61"/>
            <p:cNvSpPr txBox="1"/>
            <p:nvPr/>
          </p:nvSpPr>
          <p:spPr>
            <a:xfrm>
              <a:off x="6890466" y="3655492"/>
              <a:ext cx="332158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chemeClr val="bg1"/>
                  </a:solidFill>
                  <a:latin typeface="Century Gothic"/>
                </a:rPr>
                <a:t>●</a:t>
              </a:r>
              <a:endParaRPr lang="ru-RU" dirty="0">
                <a:solidFill>
                  <a:schemeClr val="bg1"/>
                </a:solidFill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7584803" y="3655492"/>
              <a:ext cx="332158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chemeClr val="bg1"/>
                  </a:solidFill>
                  <a:latin typeface="Century Gothic"/>
                </a:rPr>
                <a:t>●</a:t>
              </a:r>
              <a:endParaRPr lang="ru-RU" dirty="0">
                <a:solidFill>
                  <a:schemeClr val="bg1"/>
                </a:solidFill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6810810" y="3546926"/>
              <a:ext cx="411814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-3</a:t>
              </a:r>
              <a:endParaRPr lang="ru-RU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7573156" y="3535634"/>
              <a:ext cx="355452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3</a:t>
              </a:r>
              <a:endParaRPr lang="ru-RU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cxnSp>
          <p:nvCxnSpPr>
            <p:cNvPr id="125" name="Прямая со стрелкой 124"/>
            <p:cNvCxnSpPr/>
            <p:nvPr/>
          </p:nvCxnSpPr>
          <p:spPr>
            <a:xfrm>
              <a:off x="7170332" y="3962655"/>
              <a:ext cx="513411" cy="223031"/>
            </a:xfrm>
            <a:prstGeom prst="straightConnector1">
              <a:avLst/>
            </a:prstGeom>
            <a:ln w="28575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Прямая со стрелкой 125"/>
            <p:cNvCxnSpPr/>
            <p:nvPr/>
          </p:nvCxnSpPr>
          <p:spPr>
            <a:xfrm flipV="1">
              <a:off x="6545860" y="3947222"/>
              <a:ext cx="482815" cy="184161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Прямая со стрелкой 126"/>
            <p:cNvCxnSpPr/>
            <p:nvPr/>
          </p:nvCxnSpPr>
          <p:spPr>
            <a:xfrm flipV="1">
              <a:off x="7712098" y="3982091"/>
              <a:ext cx="482815" cy="184161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2" name="TextBox 131"/>
            <p:cNvSpPr txBox="1"/>
            <p:nvPr/>
          </p:nvSpPr>
          <p:spPr>
            <a:xfrm>
              <a:off x="6541200" y="3508308"/>
              <a:ext cx="332158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rgbClr val="FF0000"/>
                  </a:solidFill>
                  <a:latin typeface="Century Gothic"/>
                </a:rPr>
                <a:t>+</a:t>
              </a:r>
              <a:endParaRPr lang="ru-RU" sz="2400" b="1" dirty="0">
                <a:solidFill>
                  <a:srgbClr val="FF0000"/>
                </a:solidFill>
              </a:endParaRPr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7817518" y="3484303"/>
              <a:ext cx="332158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rgbClr val="FF0000"/>
                  </a:solidFill>
                  <a:latin typeface="Century Gothic"/>
                </a:rPr>
                <a:t>+</a:t>
              </a:r>
              <a:endParaRPr lang="ru-RU" sz="2400" b="1" dirty="0">
                <a:solidFill>
                  <a:srgbClr val="FF0000"/>
                </a:solidFill>
              </a:endParaRPr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7193971" y="3542573"/>
              <a:ext cx="332158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rgbClr val="00B050"/>
                  </a:solidFill>
                  <a:latin typeface="Arial Black"/>
                </a:rPr>
                <a:t>−</a:t>
              </a:r>
              <a:endParaRPr lang="ru-RU" sz="2000" b="1" dirty="0">
                <a:solidFill>
                  <a:srgbClr val="00B050"/>
                </a:solidFill>
              </a:endParaRPr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6441767" y="3099531"/>
              <a:ext cx="499900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г)</a:t>
              </a:r>
              <a:endParaRPr lang="ru-RU" sz="16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8083757" y="3556227"/>
              <a:ext cx="3057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X</a:t>
              </a:r>
              <a:endParaRPr lang="ru-RU" sz="12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</p:grpSp>
      <p:grpSp>
        <p:nvGrpSpPr>
          <p:cNvPr id="58" name="Группа 57"/>
          <p:cNvGrpSpPr/>
          <p:nvPr/>
        </p:nvGrpSpPr>
        <p:grpSpPr>
          <a:xfrm>
            <a:off x="390668" y="3124260"/>
            <a:ext cx="2216641" cy="1084724"/>
            <a:chOff x="390668" y="3124260"/>
            <a:chExt cx="2216641" cy="1084724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864330" y="3124260"/>
              <a:ext cx="1642600" cy="1084724"/>
              <a:chOff x="741909" y="3124260"/>
              <a:chExt cx="1642600" cy="1084724"/>
            </a:xfrm>
          </p:grpSpPr>
          <p:cxnSp>
            <p:nvCxnSpPr>
              <p:cNvPr id="52" name="Прямая со стрелкой 51"/>
              <p:cNvCxnSpPr/>
              <p:nvPr/>
            </p:nvCxnSpPr>
            <p:spPr>
              <a:xfrm>
                <a:off x="769839" y="3862477"/>
                <a:ext cx="1614670" cy="0"/>
              </a:xfrm>
              <a:prstGeom prst="straightConnector1">
                <a:avLst/>
              </a:prstGeom>
              <a:ln w="19050"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TextBox 52"/>
              <p:cNvSpPr txBox="1"/>
              <p:nvPr/>
            </p:nvSpPr>
            <p:spPr>
              <a:xfrm>
                <a:off x="1391055" y="3677811"/>
                <a:ext cx="332158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>
                    <a:solidFill>
                      <a:schemeClr val="bg1"/>
                    </a:solidFill>
                    <a:latin typeface="Century Gothic"/>
                  </a:rPr>
                  <a:t>●</a:t>
                </a:r>
                <a:endParaRPr lang="ru-RU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>
                <a:off x="1422871" y="3554397"/>
                <a:ext cx="332158" cy="30777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ru-RU" sz="14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2</a:t>
                </a:r>
                <a:endParaRPr lang="ru-RU" sz="1400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cxnSp>
            <p:nvCxnSpPr>
              <p:cNvPr id="117" name="Прямая со стрелкой 116"/>
              <p:cNvCxnSpPr/>
              <p:nvPr/>
            </p:nvCxnSpPr>
            <p:spPr>
              <a:xfrm>
                <a:off x="885392" y="3907115"/>
                <a:ext cx="579474" cy="280055"/>
              </a:xfrm>
              <a:prstGeom prst="straightConnector1">
                <a:avLst/>
              </a:prstGeom>
              <a:ln w="28575">
                <a:solidFill>
                  <a:srgbClr val="00B05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Прямая со стрелкой 118"/>
              <p:cNvCxnSpPr/>
              <p:nvPr/>
            </p:nvCxnSpPr>
            <p:spPr>
              <a:xfrm flipV="1">
                <a:off x="1557134" y="3928929"/>
                <a:ext cx="579474" cy="280055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9" name="TextBox 128"/>
              <p:cNvSpPr txBox="1"/>
              <p:nvPr/>
            </p:nvSpPr>
            <p:spPr>
              <a:xfrm>
                <a:off x="1804450" y="3467264"/>
                <a:ext cx="332158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ru-RU" sz="2400" b="1" dirty="0" smtClean="0">
                    <a:solidFill>
                      <a:srgbClr val="FF0000"/>
                    </a:solidFill>
                    <a:latin typeface="Century Gothic"/>
                  </a:rPr>
                  <a:t>+</a:t>
                </a:r>
                <a:endParaRPr lang="ru-RU" sz="24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34" name="TextBox 133"/>
              <p:cNvSpPr txBox="1"/>
              <p:nvPr/>
            </p:nvSpPr>
            <p:spPr>
              <a:xfrm>
                <a:off x="986311" y="3531536"/>
                <a:ext cx="332158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ru-RU" sz="2000" b="1" dirty="0" smtClean="0">
                    <a:solidFill>
                      <a:srgbClr val="00B050"/>
                    </a:solidFill>
                    <a:latin typeface="Arial Black"/>
                  </a:rPr>
                  <a:t>−</a:t>
                </a:r>
                <a:endParaRPr lang="ru-RU" sz="2000" b="1" dirty="0">
                  <a:solidFill>
                    <a:srgbClr val="00B050"/>
                  </a:solidFill>
                </a:endParaRPr>
              </a:p>
            </p:txBody>
          </p:sp>
          <p:sp>
            <p:nvSpPr>
              <p:cNvPr id="139" name="TextBox 138"/>
              <p:cNvSpPr txBox="1"/>
              <p:nvPr/>
            </p:nvSpPr>
            <p:spPr>
              <a:xfrm>
                <a:off x="741909" y="3124260"/>
                <a:ext cx="49990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ru-RU" sz="16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а)</a:t>
                </a:r>
                <a:endParaRPr lang="ru-RU" sz="1600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2301525" y="3577702"/>
              <a:ext cx="3057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X</a:t>
              </a:r>
              <a:endParaRPr lang="ru-RU" sz="12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416228" y="3819904"/>
              <a:ext cx="58168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f(x)</a:t>
              </a:r>
              <a:endParaRPr lang="ru-RU" sz="16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390668" y="3515488"/>
              <a:ext cx="6405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f</a:t>
              </a:r>
              <a:r>
                <a:rPr lang="el-GR" sz="1600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΄</a:t>
              </a:r>
              <a:r>
                <a:rPr lang="en-US" sz="1600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(x)</a:t>
              </a:r>
              <a:endParaRPr lang="ru-RU" sz="16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</p:grpSp>
      <p:grpSp>
        <p:nvGrpSpPr>
          <p:cNvPr id="77" name="Группа 76"/>
          <p:cNvGrpSpPr/>
          <p:nvPr/>
        </p:nvGrpSpPr>
        <p:grpSpPr>
          <a:xfrm>
            <a:off x="953737" y="4386213"/>
            <a:ext cx="1506848" cy="1563067"/>
            <a:chOff x="953737" y="4386213"/>
            <a:chExt cx="1506848" cy="1563067"/>
          </a:xfrm>
        </p:grpSpPr>
        <p:cxnSp>
          <p:nvCxnSpPr>
            <p:cNvPr id="70" name="Прямая со стрелкой 69"/>
            <p:cNvCxnSpPr/>
            <p:nvPr/>
          </p:nvCxnSpPr>
          <p:spPr>
            <a:xfrm>
              <a:off x="953737" y="5301208"/>
              <a:ext cx="1430772" cy="0"/>
            </a:xfrm>
            <a:prstGeom prst="straightConnector1">
              <a:avLst/>
            </a:prstGeom>
            <a:ln w="1905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 стрелкой 70"/>
            <p:cNvCxnSpPr/>
            <p:nvPr/>
          </p:nvCxnSpPr>
          <p:spPr>
            <a:xfrm flipV="1">
              <a:off x="1268500" y="4437112"/>
              <a:ext cx="0" cy="1512168"/>
            </a:xfrm>
            <a:prstGeom prst="straightConnector1">
              <a:avLst/>
            </a:prstGeom>
            <a:ln w="1905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TextBox 72"/>
            <p:cNvSpPr txBox="1"/>
            <p:nvPr/>
          </p:nvSpPr>
          <p:spPr>
            <a:xfrm>
              <a:off x="1413433" y="4993431"/>
              <a:ext cx="332158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2</a:t>
              </a:r>
              <a:endParaRPr lang="ru-RU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1412298" y="5116542"/>
              <a:ext cx="332158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chemeClr val="bg1"/>
                  </a:solidFill>
                  <a:latin typeface="Century Gothic"/>
                </a:rPr>
                <a:t>●</a:t>
              </a:r>
              <a:endParaRPr lang="ru-RU" dirty="0">
                <a:solidFill>
                  <a:schemeClr val="bg1"/>
                </a:solidFill>
              </a:endParaRPr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2154801" y="5034903"/>
              <a:ext cx="3057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X</a:t>
              </a:r>
              <a:endParaRPr lang="ru-RU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1239508" y="4386213"/>
              <a:ext cx="3057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У</a:t>
              </a:r>
              <a:endParaRPr lang="ru-RU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sp>
          <p:nvSpPr>
            <p:cNvPr id="159" name="TextBox 158"/>
            <p:cNvSpPr txBox="1"/>
            <p:nvPr/>
          </p:nvSpPr>
          <p:spPr>
            <a:xfrm>
              <a:off x="1013114" y="5232793"/>
              <a:ext cx="333542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0</a:t>
              </a:r>
              <a:endParaRPr lang="ru-RU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</p:grpSp>
      <p:sp>
        <p:nvSpPr>
          <p:cNvPr id="74" name="Полилиния 73"/>
          <p:cNvSpPr/>
          <p:nvPr/>
        </p:nvSpPr>
        <p:spPr>
          <a:xfrm>
            <a:off x="4486940" y="1794388"/>
            <a:ext cx="1392865" cy="1044505"/>
          </a:xfrm>
          <a:custGeom>
            <a:avLst/>
            <a:gdLst>
              <a:gd name="connsiteX0" fmla="*/ 0 w 1392865"/>
              <a:gd name="connsiteY0" fmla="*/ 1044505 h 1044505"/>
              <a:gd name="connsiteX1" fmla="*/ 287079 w 1392865"/>
              <a:gd name="connsiteY1" fmla="*/ 693631 h 1044505"/>
              <a:gd name="connsiteX2" fmla="*/ 552893 w 1392865"/>
              <a:gd name="connsiteY2" fmla="*/ 2514 h 1044505"/>
              <a:gd name="connsiteX3" fmla="*/ 723013 w 1392865"/>
              <a:gd name="connsiteY3" fmla="*/ 470347 h 1044505"/>
              <a:gd name="connsiteX4" fmla="*/ 988827 w 1392865"/>
              <a:gd name="connsiteY4" fmla="*/ 714896 h 1044505"/>
              <a:gd name="connsiteX5" fmla="*/ 1148316 w 1392865"/>
              <a:gd name="connsiteY5" fmla="*/ 916914 h 1044505"/>
              <a:gd name="connsiteX6" fmla="*/ 1392865 w 1392865"/>
              <a:gd name="connsiteY6" fmla="*/ 1012607 h 1044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92865" h="1044505">
                <a:moveTo>
                  <a:pt x="0" y="1044505"/>
                </a:moveTo>
                <a:cubicBezTo>
                  <a:pt x="97465" y="955900"/>
                  <a:pt x="194930" y="867296"/>
                  <a:pt x="287079" y="693631"/>
                </a:cubicBezTo>
                <a:cubicBezTo>
                  <a:pt x="379228" y="519966"/>
                  <a:pt x="480237" y="39728"/>
                  <a:pt x="552893" y="2514"/>
                </a:cubicBezTo>
                <a:cubicBezTo>
                  <a:pt x="625549" y="-34700"/>
                  <a:pt x="650357" y="351617"/>
                  <a:pt x="723013" y="470347"/>
                </a:cubicBezTo>
                <a:cubicBezTo>
                  <a:pt x="795669" y="589077"/>
                  <a:pt x="917943" y="640468"/>
                  <a:pt x="988827" y="714896"/>
                </a:cubicBezTo>
                <a:cubicBezTo>
                  <a:pt x="1059711" y="789324"/>
                  <a:pt x="1080976" y="867295"/>
                  <a:pt x="1148316" y="916914"/>
                </a:cubicBezTo>
                <a:cubicBezTo>
                  <a:pt x="1215656" y="966532"/>
                  <a:pt x="1304260" y="989569"/>
                  <a:pt x="1392865" y="1012607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0" name="Группа 79"/>
          <p:cNvGrpSpPr/>
          <p:nvPr/>
        </p:nvGrpSpPr>
        <p:grpSpPr>
          <a:xfrm>
            <a:off x="2807145" y="4371531"/>
            <a:ext cx="1571977" cy="1567932"/>
            <a:chOff x="2807145" y="4371531"/>
            <a:chExt cx="1571977" cy="1567932"/>
          </a:xfrm>
        </p:grpSpPr>
        <p:cxnSp>
          <p:nvCxnSpPr>
            <p:cNvPr id="87" name="Прямая со стрелкой 86"/>
            <p:cNvCxnSpPr/>
            <p:nvPr/>
          </p:nvCxnSpPr>
          <p:spPr>
            <a:xfrm flipV="1">
              <a:off x="2807145" y="5301208"/>
              <a:ext cx="1461758" cy="6194"/>
            </a:xfrm>
            <a:prstGeom prst="straightConnector1">
              <a:avLst/>
            </a:prstGeom>
            <a:ln w="1905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TextBox 88"/>
            <p:cNvSpPr txBox="1"/>
            <p:nvPr/>
          </p:nvSpPr>
          <p:spPr>
            <a:xfrm>
              <a:off x="3320209" y="5122736"/>
              <a:ext cx="332158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chemeClr val="bg1"/>
                  </a:solidFill>
                  <a:latin typeface="Century Gothic"/>
                </a:rPr>
                <a:t>●</a:t>
              </a:r>
              <a:endParaRPr lang="ru-RU" dirty="0">
                <a:solidFill>
                  <a:schemeClr val="bg1"/>
                </a:solidFill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3261924" y="5297337"/>
              <a:ext cx="411814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-1</a:t>
              </a:r>
              <a:endParaRPr lang="ru-RU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cxnSp>
          <p:nvCxnSpPr>
            <p:cNvPr id="91" name="Прямая со стрелкой 90"/>
            <p:cNvCxnSpPr/>
            <p:nvPr/>
          </p:nvCxnSpPr>
          <p:spPr>
            <a:xfrm flipV="1">
              <a:off x="3706053" y="4427295"/>
              <a:ext cx="0" cy="1512168"/>
            </a:xfrm>
            <a:prstGeom prst="straightConnector1">
              <a:avLst/>
            </a:prstGeom>
            <a:ln w="1905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6" name="TextBox 155"/>
            <p:cNvSpPr txBox="1"/>
            <p:nvPr/>
          </p:nvSpPr>
          <p:spPr>
            <a:xfrm>
              <a:off x="3466106" y="5050957"/>
              <a:ext cx="333542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0</a:t>
              </a:r>
              <a:endParaRPr lang="ru-RU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4045580" y="5024686"/>
              <a:ext cx="333542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Х</a:t>
              </a:r>
              <a:endParaRPr lang="ru-RU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sp>
          <p:nvSpPr>
            <p:cNvPr id="162" name="TextBox 161"/>
            <p:cNvSpPr txBox="1"/>
            <p:nvPr/>
          </p:nvSpPr>
          <p:spPr>
            <a:xfrm>
              <a:off x="3673738" y="4371531"/>
              <a:ext cx="333542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У</a:t>
              </a:r>
              <a:endParaRPr lang="ru-RU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</p:grpSp>
      <p:grpSp>
        <p:nvGrpSpPr>
          <p:cNvPr id="84" name="Группа 83"/>
          <p:cNvGrpSpPr/>
          <p:nvPr/>
        </p:nvGrpSpPr>
        <p:grpSpPr>
          <a:xfrm>
            <a:off x="4626256" y="4381179"/>
            <a:ext cx="1681070" cy="1558284"/>
            <a:chOff x="4626256" y="4381179"/>
            <a:chExt cx="1681070" cy="1558284"/>
          </a:xfrm>
        </p:grpSpPr>
        <p:cxnSp>
          <p:nvCxnSpPr>
            <p:cNvPr id="96" name="Прямая со стрелкой 95"/>
            <p:cNvCxnSpPr/>
            <p:nvPr/>
          </p:nvCxnSpPr>
          <p:spPr>
            <a:xfrm>
              <a:off x="4626256" y="5262693"/>
              <a:ext cx="1614670" cy="0"/>
            </a:xfrm>
            <a:prstGeom prst="straightConnector1">
              <a:avLst/>
            </a:prstGeom>
            <a:ln w="1905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TextBox 98"/>
            <p:cNvSpPr txBox="1"/>
            <p:nvPr/>
          </p:nvSpPr>
          <p:spPr>
            <a:xfrm>
              <a:off x="5604071" y="5056766"/>
              <a:ext cx="332158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chemeClr val="bg1"/>
                  </a:solidFill>
                  <a:latin typeface="Century Gothic"/>
                </a:rPr>
                <a:t>●</a:t>
              </a:r>
              <a:endParaRPr lang="ru-RU" dirty="0">
                <a:solidFill>
                  <a:schemeClr val="bg1"/>
                </a:solidFill>
              </a:endParaRPr>
            </a:p>
          </p:txBody>
        </p:sp>
        <p:cxnSp>
          <p:nvCxnSpPr>
            <p:cNvPr id="102" name="Прямая со стрелкой 101"/>
            <p:cNvCxnSpPr/>
            <p:nvPr/>
          </p:nvCxnSpPr>
          <p:spPr>
            <a:xfrm flipV="1">
              <a:off x="5101736" y="4427295"/>
              <a:ext cx="0" cy="1512168"/>
            </a:xfrm>
            <a:prstGeom prst="straightConnector1">
              <a:avLst/>
            </a:prstGeom>
            <a:ln w="1905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TextBox 142"/>
            <p:cNvSpPr txBox="1"/>
            <p:nvPr/>
          </p:nvSpPr>
          <p:spPr>
            <a:xfrm>
              <a:off x="4879556" y="5193196"/>
              <a:ext cx="411814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0</a:t>
              </a:r>
              <a:endParaRPr lang="ru-RU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5604071" y="5239955"/>
              <a:ext cx="355452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4</a:t>
              </a:r>
              <a:endParaRPr lang="ru-RU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sp>
          <p:nvSpPr>
            <p:cNvPr id="160" name="TextBox 159"/>
            <p:cNvSpPr txBox="1"/>
            <p:nvPr/>
          </p:nvSpPr>
          <p:spPr>
            <a:xfrm>
              <a:off x="4942543" y="5048127"/>
              <a:ext cx="332158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chemeClr val="bg1"/>
                  </a:solidFill>
                  <a:latin typeface="Century Gothic"/>
                </a:rPr>
                <a:t>●</a:t>
              </a:r>
              <a:endParaRPr lang="ru-RU" dirty="0">
                <a:solidFill>
                  <a:schemeClr val="bg1"/>
                </a:solidFill>
              </a:endParaRPr>
            </a:p>
          </p:txBody>
        </p:sp>
        <p:sp>
          <p:nvSpPr>
            <p:cNvPr id="163" name="TextBox 162"/>
            <p:cNvSpPr txBox="1"/>
            <p:nvPr/>
          </p:nvSpPr>
          <p:spPr>
            <a:xfrm>
              <a:off x="5071471" y="4381179"/>
              <a:ext cx="333542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У</a:t>
              </a:r>
              <a:endParaRPr lang="ru-RU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5973784" y="5000166"/>
              <a:ext cx="333542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Х</a:t>
              </a:r>
              <a:endParaRPr lang="ru-RU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</p:grpSp>
      <p:grpSp>
        <p:nvGrpSpPr>
          <p:cNvPr id="94" name="Группа 93"/>
          <p:cNvGrpSpPr/>
          <p:nvPr/>
        </p:nvGrpSpPr>
        <p:grpSpPr>
          <a:xfrm>
            <a:off x="6558308" y="4381179"/>
            <a:ext cx="1735131" cy="1568101"/>
            <a:chOff x="6558308" y="4381179"/>
            <a:chExt cx="1735131" cy="1568101"/>
          </a:xfrm>
        </p:grpSpPr>
        <p:sp>
          <p:nvSpPr>
            <p:cNvPr id="97" name="TextBox 96"/>
            <p:cNvSpPr txBox="1"/>
            <p:nvPr/>
          </p:nvSpPr>
          <p:spPr>
            <a:xfrm>
              <a:off x="6760314" y="5056766"/>
              <a:ext cx="332158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chemeClr val="bg1"/>
                  </a:solidFill>
                  <a:latin typeface="Century Gothic"/>
                </a:rPr>
                <a:t>●</a:t>
              </a:r>
              <a:endParaRPr lang="ru-RU" dirty="0">
                <a:solidFill>
                  <a:schemeClr val="bg1"/>
                </a:solidFill>
              </a:endParaRPr>
            </a:p>
          </p:txBody>
        </p:sp>
        <p:cxnSp>
          <p:nvCxnSpPr>
            <p:cNvPr id="100" name="Прямая со стрелкой 99"/>
            <p:cNvCxnSpPr/>
            <p:nvPr/>
          </p:nvCxnSpPr>
          <p:spPr>
            <a:xfrm>
              <a:off x="6558308" y="5276184"/>
              <a:ext cx="1614670" cy="0"/>
            </a:xfrm>
            <a:prstGeom prst="straightConnector1">
              <a:avLst/>
            </a:prstGeom>
            <a:ln w="1905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TextBox 100"/>
            <p:cNvSpPr txBox="1"/>
            <p:nvPr/>
          </p:nvSpPr>
          <p:spPr>
            <a:xfrm>
              <a:off x="7527568" y="5055289"/>
              <a:ext cx="332158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chemeClr val="bg1"/>
                  </a:solidFill>
                  <a:latin typeface="Century Gothic"/>
                </a:rPr>
                <a:t>●</a:t>
              </a:r>
              <a:endParaRPr lang="ru-RU" dirty="0">
                <a:solidFill>
                  <a:schemeClr val="bg1"/>
                </a:solidFill>
              </a:endParaRPr>
            </a:p>
          </p:txBody>
        </p:sp>
        <p:cxnSp>
          <p:nvCxnSpPr>
            <p:cNvPr id="103" name="Прямая со стрелкой 102"/>
            <p:cNvCxnSpPr/>
            <p:nvPr/>
          </p:nvCxnSpPr>
          <p:spPr>
            <a:xfrm flipV="1">
              <a:off x="7293613" y="4437112"/>
              <a:ext cx="0" cy="1512168"/>
            </a:xfrm>
            <a:prstGeom prst="straightConnector1">
              <a:avLst/>
            </a:prstGeom>
            <a:ln w="1905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5" name="TextBox 144"/>
            <p:cNvSpPr txBox="1"/>
            <p:nvPr/>
          </p:nvSpPr>
          <p:spPr>
            <a:xfrm>
              <a:off x="6621979" y="4982777"/>
              <a:ext cx="411814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-3</a:t>
              </a:r>
              <a:endParaRPr lang="ru-RU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7528127" y="4970464"/>
              <a:ext cx="355452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3</a:t>
              </a:r>
              <a:endParaRPr lang="ru-RU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sp>
          <p:nvSpPr>
            <p:cNvPr id="157" name="TextBox 156"/>
            <p:cNvSpPr txBox="1"/>
            <p:nvPr/>
          </p:nvSpPr>
          <p:spPr>
            <a:xfrm>
              <a:off x="7069408" y="5029741"/>
              <a:ext cx="333542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0</a:t>
              </a:r>
              <a:endParaRPr lang="ru-RU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sp>
          <p:nvSpPr>
            <p:cNvPr id="165" name="TextBox 164"/>
            <p:cNvSpPr txBox="1"/>
            <p:nvPr/>
          </p:nvSpPr>
          <p:spPr>
            <a:xfrm>
              <a:off x="7959897" y="4975523"/>
              <a:ext cx="333542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Х</a:t>
              </a:r>
              <a:endParaRPr lang="ru-RU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sp>
          <p:nvSpPr>
            <p:cNvPr id="166" name="TextBox 165"/>
            <p:cNvSpPr txBox="1"/>
            <p:nvPr/>
          </p:nvSpPr>
          <p:spPr>
            <a:xfrm>
              <a:off x="7262543" y="4381179"/>
              <a:ext cx="333542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У</a:t>
              </a:r>
              <a:endParaRPr lang="ru-RU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</p:grpSp>
      <p:pic>
        <p:nvPicPr>
          <p:cNvPr id="167" name="Рисунок 166" descr="https://encrypted-tbn1.gstatic.com/images?q=tbn:ANd9GcRU81_sJWxX5PpZh4uga_pvTma8hIuXIuNSq4vvB30qzwiXj381EA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2098" y="5451225"/>
            <a:ext cx="1169425" cy="120570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5" name="Группа 94"/>
          <p:cNvGrpSpPr/>
          <p:nvPr/>
        </p:nvGrpSpPr>
        <p:grpSpPr>
          <a:xfrm>
            <a:off x="6624084" y="4598994"/>
            <a:ext cx="1435395" cy="1126250"/>
            <a:chOff x="6624084" y="4598994"/>
            <a:chExt cx="1435395" cy="1126250"/>
          </a:xfrm>
        </p:grpSpPr>
        <p:cxnSp>
          <p:nvCxnSpPr>
            <p:cNvPr id="104" name="Прямая соединительная линия 103"/>
            <p:cNvCxnSpPr/>
            <p:nvPr/>
          </p:nvCxnSpPr>
          <p:spPr>
            <a:xfrm>
              <a:off x="6926393" y="4649468"/>
              <a:ext cx="0" cy="557369"/>
            </a:xfrm>
            <a:prstGeom prst="line">
              <a:avLst/>
            </a:prstGeom>
            <a:ln w="19050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Полилиния 111"/>
            <p:cNvSpPr/>
            <p:nvPr/>
          </p:nvSpPr>
          <p:spPr>
            <a:xfrm>
              <a:off x="6624084" y="4598994"/>
              <a:ext cx="1435395" cy="1096650"/>
            </a:xfrm>
            <a:custGeom>
              <a:avLst/>
              <a:gdLst>
                <a:gd name="connsiteX0" fmla="*/ 0 w 1435395"/>
                <a:gd name="connsiteY0" fmla="*/ 326260 h 1096650"/>
                <a:gd name="connsiteX1" fmla="*/ 393404 w 1435395"/>
                <a:gd name="connsiteY1" fmla="*/ 39181 h 1096650"/>
                <a:gd name="connsiteX2" fmla="*/ 1073888 w 1435395"/>
                <a:gd name="connsiteY2" fmla="*/ 1091805 h 1096650"/>
                <a:gd name="connsiteX3" fmla="*/ 1435395 w 1435395"/>
                <a:gd name="connsiteY3" fmla="*/ 358158 h 1096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5395" h="1096650">
                  <a:moveTo>
                    <a:pt x="0" y="326260"/>
                  </a:moveTo>
                  <a:cubicBezTo>
                    <a:pt x="107211" y="118925"/>
                    <a:pt x="214423" y="-88410"/>
                    <a:pt x="393404" y="39181"/>
                  </a:cubicBezTo>
                  <a:cubicBezTo>
                    <a:pt x="572385" y="166772"/>
                    <a:pt x="900223" y="1038642"/>
                    <a:pt x="1073888" y="1091805"/>
                  </a:cubicBezTo>
                  <a:cubicBezTo>
                    <a:pt x="1247553" y="1144968"/>
                    <a:pt x="1341474" y="751563"/>
                    <a:pt x="1435395" y="358158"/>
                  </a:cubicBezTo>
                </a:path>
              </a:pathLst>
            </a:cu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09" name="Прямая соединительная линия 108"/>
            <p:cNvCxnSpPr/>
            <p:nvPr/>
          </p:nvCxnSpPr>
          <p:spPr>
            <a:xfrm>
              <a:off x="7693647" y="5307402"/>
              <a:ext cx="0" cy="417842"/>
            </a:xfrm>
            <a:prstGeom prst="line">
              <a:avLst/>
            </a:prstGeom>
            <a:ln w="19050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8" name="TextBox 167"/>
          <p:cNvSpPr txBox="1"/>
          <p:nvPr/>
        </p:nvSpPr>
        <p:spPr>
          <a:xfrm>
            <a:off x="3583119" y="6656932"/>
            <a:ext cx="197112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ПО ЩЕЛЧКУ!</a:t>
            </a:r>
            <a:endParaRPr lang="ru-RU" sz="11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4398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http://www.sunhome.ru/UsersGallery/wallpapers/188/201235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00" y="665342"/>
            <a:ext cx="8919723" cy="6130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2707253" y="850774"/>
            <a:ext cx="4844514" cy="5935138"/>
            <a:chOff x="2687637" y="870270"/>
            <a:chExt cx="4844514" cy="5935138"/>
          </a:xfrm>
        </p:grpSpPr>
        <p:sp>
          <p:nvSpPr>
            <p:cNvPr id="122" name="Параллелограмм 121"/>
            <p:cNvSpPr/>
            <p:nvPr/>
          </p:nvSpPr>
          <p:spPr>
            <a:xfrm rot="3585757">
              <a:off x="2133602" y="5691432"/>
              <a:ext cx="1794224" cy="408792"/>
            </a:xfrm>
            <a:prstGeom prst="parallelogram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5" name="Параллелограмм 124"/>
            <p:cNvSpPr/>
            <p:nvPr/>
          </p:nvSpPr>
          <p:spPr>
            <a:xfrm rot="3108839">
              <a:off x="3595279" y="5557058"/>
              <a:ext cx="1794224" cy="534861"/>
            </a:xfrm>
            <a:prstGeom prst="parallelogram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4" name="Параллелограмм 133"/>
            <p:cNvSpPr/>
            <p:nvPr/>
          </p:nvSpPr>
          <p:spPr>
            <a:xfrm rot="3364210">
              <a:off x="2830467" y="5608462"/>
              <a:ext cx="1794224" cy="469643"/>
            </a:xfrm>
            <a:prstGeom prst="parallelogram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7" name="Параллелограмм 136"/>
            <p:cNvSpPr/>
            <p:nvPr/>
          </p:nvSpPr>
          <p:spPr>
            <a:xfrm rot="3050957">
              <a:off x="4316118" y="5580260"/>
              <a:ext cx="1915435" cy="534861"/>
            </a:xfrm>
            <a:prstGeom prst="parallelogram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0" name="Параллелограмм 139"/>
            <p:cNvSpPr/>
            <p:nvPr/>
          </p:nvSpPr>
          <p:spPr>
            <a:xfrm rot="3050957">
              <a:off x="5125459" y="5593656"/>
              <a:ext cx="1794224" cy="438667"/>
            </a:xfrm>
            <a:prstGeom prst="parallelogram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3" name="Параллелограмм 142"/>
            <p:cNvSpPr/>
            <p:nvPr/>
          </p:nvSpPr>
          <p:spPr>
            <a:xfrm rot="2477430">
              <a:off x="5737927" y="5286920"/>
              <a:ext cx="1794224" cy="534860"/>
            </a:xfrm>
            <a:prstGeom prst="parallelogram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Параллелограмм 59"/>
            <p:cNvSpPr/>
            <p:nvPr/>
          </p:nvSpPr>
          <p:spPr>
            <a:xfrm rot="18300051">
              <a:off x="2373101" y="1544900"/>
              <a:ext cx="1794224" cy="521137"/>
            </a:xfrm>
            <a:prstGeom prst="parallelogram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Параллелограмм 107"/>
            <p:cNvSpPr/>
            <p:nvPr/>
          </p:nvSpPr>
          <p:spPr>
            <a:xfrm rot="18300051">
              <a:off x="4460761" y="1656929"/>
              <a:ext cx="1794224" cy="521137"/>
            </a:xfrm>
            <a:prstGeom prst="parallelogram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Параллелограмм 108"/>
            <p:cNvSpPr/>
            <p:nvPr/>
          </p:nvSpPr>
          <p:spPr>
            <a:xfrm rot="18300051">
              <a:off x="5065317" y="1892720"/>
              <a:ext cx="1794224" cy="521137"/>
            </a:xfrm>
            <a:prstGeom prst="parallelogram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Параллелограмм 106"/>
            <p:cNvSpPr/>
            <p:nvPr/>
          </p:nvSpPr>
          <p:spPr>
            <a:xfrm rot="18300051">
              <a:off x="3818059" y="1538731"/>
              <a:ext cx="1794224" cy="521137"/>
            </a:xfrm>
            <a:prstGeom prst="parallelogram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Параллелограмм 109"/>
            <p:cNvSpPr/>
            <p:nvPr/>
          </p:nvSpPr>
          <p:spPr>
            <a:xfrm rot="18300051">
              <a:off x="3121101" y="1506813"/>
              <a:ext cx="1794224" cy="521137"/>
            </a:xfrm>
            <a:prstGeom prst="parallelogram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Месяц 11"/>
            <p:cNvSpPr/>
            <p:nvPr/>
          </p:nvSpPr>
          <p:spPr>
            <a:xfrm>
              <a:off x="2808474" y="2606450"/>
              <a:ext cx="288032" cy="1027816"/>
            </a:xfrm>
            <a:prstGeom prst="moon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Месяц 36"/>
            <p:cNvSpPr/>
            <p:nvPr/>
          </p:nvSpPr>
          <p:spPr>
            <a:xfrm>
              <a:off x="2687637" y="4220513"/>
              <a:ext cx="288032" cy="1027816"/>
            </a:xfrm>
            <a:prstGeom prst="moon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Месяц 37"/>
            <p:cNvSpPr/>
            <p:nvPr/>
          </p:nvSpPr>
          <p:spPr>
            <a:xfrm>
              <a:off x="3370787" y="2606450"/>
              <a:ext cx="288032" cy="1027816"/>
            </a:xfrm>
            <a:prstGeom prst="moon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Месяц 41"/>
            <p:cNvSpPr/>
            <p:nvPr/>
          </p:nvSpPr>
          <p:spPr>
            <a:xfrm>
              <a:off x="3985983" y="4202517"/>
              <a:ext cx="288032" cy="1027816"/>
            </a:xfrm>
            <a:prstGeom prst="moon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Месяц 42"/>
            <p:cNvSpPr/>
            <p:nvPr/>
          </p:nvSpPr>
          <p:spPr>
            <a:xfrm>
              <a:off x="4581064" y="4245898"/>
              <a:ext cx="288032" cy="945845"/>
            </a:xfrm>
            <a:prstGeom prst="moon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Месяц 44"/>
            <p:cNvSpPr/>
            <p:nvPr/>
          </p:nvSpPr>
          <p:spPr>
            <a:xfrm>
              <a:off x="5155156" y="4309439"/>
              <a:ext cx="288032" cy="964275"/>
            </a:xfrm>
            <a:prstGeom prst="moon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Месяц 48"/>
            <p:cNvSpPr/>
            <p:nvPr/>
          </p:nvSpPr>
          <p:spPr>
            <a:xfrm rot="20699336">
              <a:off x="5690466" y="4248898"/>
              <a:ext cx="335719" cy="779996"/>
            </a:xfrm>
            <a:prstGeom prst="moon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Месяц 47"/>
            <p:cNvSpPr/>
            <p:nvPr/>
          </p:nvSpPr>
          <p:spPr>
            <a:xfrm rot="1033145">
              <a:off x="5722593" y="3002856"/>
              <a:ext cx="292423" cy="723256"/>
            </a:xfrm>
            <a:prstGeom prst="moon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Месяц 43"/>
            <p:cNvSpPr/>
            <p:nvPr/>
          </p:nvSpPr>
          <p:spPr>
            <a:xfrm>
              <a:off x="5176111" y="2766456"/>
              <a:ext cx="288032" cy="964275"/>
            </a:xfrm>
            <a:prstGeom prst="moon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Месяц 39"/>
            <p:cNvSpPr/>
            <p:nvPr/>
          </p:nvSpPr>
          <p:spPr>
            <a:xfrm>
              <a:off x="4605672" y="2651274"/>
              <a:ext cx="288032" cy="1027816"/>
            </a:xfrm>
            <a:prstGeom prst="moon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Месяц 38"/>
            <p:cNvSpPr/>
            <p:nvPr/>
          </p:nvSpPr>
          <p:spPr>
            <a:xfrm>
              <a:off x="4011508" y="2575657"/>
              <a:ext cx="288032" cy="1027816"/>
            </a:xfrm>
            <a:prstGeom prst="moon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Месяц 40"/>
            <p:cNvSpPr/>
            <p:nvPr/>
          </p:nvSpPr>
          <p:spPr>
            <a:xfrm>
              <a:off x="3278953" y="4194936"/>
              <a:ext cx="288032" cy="1027816"/>
            </a:xfrm>
            <a:prstGeom prst="moon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1" name="Параллелограмм 110"/>
            <p:cNvSpPr/>
            <p:nvPr/>
          </p:nvSpPr>
          <p:spPr>
            <a:xfrm rot="18968197">
              <a:off x="5723416" y="2221835"/>
              <a:ext cx="1794224" cy="521137"/>
            </a:xfrm>
            <a:prstGeom prst="parallelogram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2863679" y="4899113"/>
            <a:ext cx="4758428" cy="1986728"/>
            <a:chOff x="2863679" y="4899113"/>
            <a:chExt cx="4758428" cy="1986728"/>
          </a:xfrm>
        </p:grpSpPr>
        <p:sp>
          <p:nvSpPr>
            <p:cNvPr id="123" name="TextBox 122"/>
            <p:cNvSpPr txBox="1"/>
            <p:nvPr/>
          </p:nvSpPr>
          <p:spPr>
            <a:xfrm rot="3628458">
              <a:off x="2287139" y="5635535"/>
              <a:ext cx="1500549" cy="347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600" b="1" dirty="0" smtClean="0">
                  <a:solidFill>
                    <a:schemeClr val="bg1"/>
                  </a:solidFill>
                </a:rPr>
                <a:t>Корней </a:t>
              </a:r>
              <a:r>
                <a:rPr lang="en-US" sz="1600" b="1" dirty="0" smtClean="0">
                  <a:solidFill>
                    <a:schemeClr val="bg1"/>
                  </a:solidFill>
                </a:rPr>
                <a:t>p</a:t>
              </a:r>
              <a:r>
                <a:rPr lang="ru-RU" sz="1600" b="1" dirty="0" smtClean="0">
                  <a:solidFill>
                    <a:schemeClr val="bg1"/>
                  </a:solidFill>
                </a:rPr>
                <a:t> = 1</a:t>
              </a:r>
            </a:p>
          </p:txBody>
        </p:sp>
        <p:sp>
          <p:nvSpPr>
            <p:cNvPr id="126" name="TextBox 125"/>
            <p:cNvSpPr txBox="1"/>
            <p:nvPr/>
          </p:nvSpPr>
          <p:spPr>
            <a:xfrm rot="3167570">
              <a:off x="3755441" y="5731910"/>
              <a:ext cx="1627267" cy="3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</a:rPr>
                <a:t>Корней </a:t>
              </a:r>
              <a:r>
                <a:rPr lang="en-US" sz="1400" b="1" dirty="0" smtClean="0">
                  <a:solidFill>
                    <a:schemeClr val="bg1"/>
                  </a:solidFill>
                </a:rPr>
                <a:t>p</a:t>
              </a:r>
              <a:r>
                <a:rPr lang="ru-RU" sz="1400" b="1" dirty="0" smtClean="0">
                  <a:solidFill>
                    <a:schemeClr val="bg1"/>
                  </a:solidFill>
                </a:rPr>
                <a:t> = 1, 2, 3</a:t>
              </a:r>
            </a:p>
          </p:txBody>
        </p:sp>
        <p:sp>
          <p:nvSpPr>
            <p:cNvPr id="135" name="TextBox 134"/>
            <p:cNvSpPr txBox="1"/>
            <p:nvPr/>
          </p:nvSpPr>
          <p:spPr>
            <a:xfrm rot="3378250">
              <a:off x="2987752" y="5807388"/>
              <a:ext cx="1841025" cy="3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</a:rPr>
                <a:t>Корней </a:t>
              </a:r>
              <a:r>
                <a:rPr lang="en-US" sz="1400" b="1" dirty="0" smtClean="0">
                  <a:solidFill>
                    <a:schemeClr val="bg1"/>
                  </a:solidFill>
                </a:rPr>
                <a:t>p</a:t>
              </a:r>
              <a:r>
                <a:rPr lang="ru-RU" sz="1400" b="1" dirty="0" smtClean="0">
                  <a:solidFill>
                    <a:schemeClr val="bg1"/>
                  </a:solidFill>
                </a:rPr>
                <a:t> = 0, 1, 2</a:t>
              </a:r>
            </a:p>
          </p:txBody>
        </p:sp>
        <p:sp>
          <p:nvSpPr>
            <p:cNvPr id="138" name="TextBox 137"/>
            <p:cNvSpPr txBox="1"/>
            <p:nvPr/>
          </p:nvSpPr>
          <p:spPr>
            <a:xfrm rot="3109688">
              <a:off x="4392847" y="5702908"/>
              <a:ext cx="1841025" cy="3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</a:rPr>
                <a:t>Корней </a:t>
              </a:r>
              <a:r>
                <a:rPr lang="en-US" sz="1400" b="1" dirty="0" smtClean="0">
                  <a:solidFill>
                    <a:schemeClr val="bg1"/>
                  </a:solidFill>
                </a:rPr>
                <a:t>p</a:t>
              </a:r>
              <a:r>
                <a:rPr lang="ru-RU" sz="1400" b="1" dirty="0" smtClean="0">
                  <a:solidFill>
                    <a:schemeClr val="bg1"/>
                  </a:solidFill>
                </a:rPr>
                <a:t> = 0, 1, 2, 3, 4</a:t>
              </a:r>
            </a:p>
          </p:txBody>
        </p:sp>
        <p:sp>
          <p:nvSpPr>
            <p:cNvPr id="141" name="TextBox 140"/>
            <p:cNvSpPr txBox="1"/>
            <p:nvPr/>
          </p:nvSpPr>
          <p:spPr>
            <a:xfrm rot="3109688">
              <a:off x="5174581" y="5661685"/>
              <a:ext cx="1841025" cy="3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</a:rPr>
                <a:t>Корней </a:t>
              </a:r>
              <a:r>
                <a:rPr lang="en-US" sz="1400" b="1" dirty="0" smtClean="0">
                  <a:solidFill>
                    <a:schemeClr val="bg1"/>
                  </a:solidFill>
                </a:rPr>
                <a:t>p</a:t>
              </a:r>
              <a:r>
                <a:rPr lang="ru-RU" sz="1400" b="1" dirty="0" smtClean="0">
                  <a:solidFill>
                    <a:schemeClr val="bg1"/>
                  </a:solidFill>
                </a:rPr>
                <a:t> =1, 2, 3, 4, 5</a:t>
              </a:r>
            </a:p>
          </p:txBody>
        </p:sp>
        <p:sp>
          <p:nvSpPr>
            <p:cNvPr id="144" name="TextBox 143"/>
            <p:cNvSpPr txBox="1"/>
            <p:nvPr/>
          </p:nvSpPr>
          <p:spPr>
            <a:xfrm rot="2536161">
              <a:off x="5798017" y="5340825"/>
              <a:ext cx="1824090" cy="53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 smtClean="0">
                  <a:solidFill>
                    <a:schemeClr val="bg1"/>
                  </a:solidFill>
                </a:rPr>
                <a:t>Корней </a:t>
              </a:r>
              <a:r>
                <a:rPr lang="en-US" sz="1400" b="1" dirty="0" smtClean="0">
                  <a:solidFill>
                    <a:schemeClr val="bg1"/>
                  </a:solidFill>
                </a:rPr>
                <a:t>p</a:t>
              </a:r>
              <a:r>
                <a:rPr lang="ru-RU" sz="1400" b="1" dirty="0" smtClean="0">
                  <a:solidFill>
                    <a:schemeClr val="bg1"/>
                  </a:solidFill>
                </a:rPr>
                <a:t> = 0, 1, 2, 3, 4, 5, 6</a:t>
              </a: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142198" y="2158682"/>
            <a:ext cx="8861825" cy="3520382"/>
            <a:chOff x="142198" y="2158682"/>
            <a:chExt cx="8861825" cy="3520382"/>
          </a:xfrm>
        </p:grpSpPr>
        <p:sp>
          <p:nvSpPr>
            <p:cNvPr id="57" name="Полилиния 56"/>
            <p:cNvSpPr/>
            <p:nvPr/>
          </p:nvSpPr>
          <p:spPr>
            <a:xfrm>
              <a:off x="5801820" y="2158682"/>
              <a:ext cx="3202203" cy="3520382"/>
            </a:xfrm>
            <a:custGeom>
              <a:avLst/>
              <a:gdLst>
                <a:gd name="connsiteX0" fmla="*/ 2991 w 3046324"/>
                <a:gd name="connsiteY0" fmla="*/ 1806144 h 3520382"/>
                <a:gd name="connsiteX1" fmla="*/ 1309276 w 3046324"/>
                <a:gd name="connsiteY1" fmla="*/ 404856 h 3520382"/>
                <a:gd name="connsiteX2" fmla="*/ 2959947 w 3046324"/>
                <a:gd name="connsiteY2" fmla="*/ 96097 h 3520382"/>
                <a:gd name="connsiteX3" fmla="*/ 2781817 w 3046324"/>
                <a:gd name="connsiteY3" fmla="*/ 1877396 h 3520382"/>
                <a:gd name="connsiteX4" fmla="*/ 2948071 w 3046324"/>
                <a:gd name="connsiteY4" fmla="*/ 3444939 h 3520382"/>
                <a:gd name="connsiteX5" fmla="*/ 1012393 w 3046324"/>
                <a:gd name="connsiteY5" fmla="*/ 3124305 h 3520382"/>
                <a:gd name="connsiteX6" fmla="*/ 2991 w 3046324"/>
                <a:gd name="connsiteY6" fmla="*/ 1806144 h 3520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6324" h="3520382">
                  <a:moveTo>
                    <a:pt x="2991" y="1806144"/>
                  </a:moveTo>
                  <a:cubicBezTo>
                    <a:pt x="52471" y="1352903"/>
                    <a:pt x="816450" y="689864"/>
                    <a:pt x="1309276" y="404856"/>
                  </a:cubicBezTo>
                  <a:cubicBezTo>
                    <a:pt x="1802102" y="119848"/>
                    <a:pt x="2714524" y="-149326"/>
                    <a:pt x="2959947" y="96097"/>
                  </a:cubicBezTo>
                  <a:cubicBezTo>
                    <a:pt x="3205370" y="341520"/>
                    <a:pt x="2783796" y="1319256"/>
                    <a:pt x="2781817" y="1877396"/>
                  </a:cubicBezTo>
                  <a:cubicBezTo>
                    <a:pt x="2779838" y="2435536"/>
                    <a:pt x="3242975" y="3237121"/>
                    <a:pt x="2948071" y="3444939"/>
                  </a:cubicBezTo>
                  <a:cubicBezTo>
                    <a:pt x="2653167" y="3652757"/>
                    <a:pt x="1497302" y="3393479"/>
                    <a:pt x="1012393" y="3124305"/>
                  </a:cubicBezTo>
                  <a:cubicBezTo>
                    <a:pt x="527484" y="2855131"/>
                    <a:pt x="-46489" y="2259385"/>
                    <a:pt x="2991" y="1806144"/>
                  </a:cubicBezTo>
                  <a:close/>
                </a:path>
              </a:pathLst>
            </a:cu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dirty="0"/>
            </a:p>
          </p:txBody>
        </p:sp>
        <p:sp>
          <p:nvSpPr>
            <p:cNvPr id="22" name="Равнобедренный треугольник 21"/>
            <p:cNvSpPr/>
            <p:nvPr/>
          </p:nvSpPr>
          <p:spPr>
            <a:xfrm rot="16200000">
              <a:off x="5279782" y="3696908"/>
              <a:ext cx="648073" cy="576064"/>
            </a:xfrm>
            <a:prstGeom prst="triangl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Равнобедренный треугольник 22"/>
            <p:cNvSpPr/>
            <p:nvPr/>
          </p:nvSpPr>
          <p:spPr>
            <a:xfrm rot="16200000">
              <a:off x="4852048" y="3663618"/>
              <a:ext cx="648073" cy="576064"/>
            </a:xfrm>
            <a:prstGeom prst="triangl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Равнобедренный треугольник 23"/>
            <p:cNvSpPr/>
            <p:nvPr/>
          </p:nvSpPr>
          <p:spPr>
            <a:xfrm rot="16200000">
              <a:off x="4291125" y="3641540"/>
              <a:ext cx="648073" cy="576064"/>
            </a:xfrm>
            <a:prstGeom prst="triangl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Равнобедренный треугольник 24"/>
            <p:cNvSpPr/>
            <p:nvPr/>
          </p:nvSpPr>
          <p:spPr>
            <a:xfrm rot="16200000">
              <a:off x="3728546" y="3630840"/>
              <a:ext cx="648073" cy="576064"/>
            </a:xfrm>
            <a:prstGeom prst="triangl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Равнобедренный треугольник 25"/>
            <p:cNvSpPr/>
            <p:nvPr/>
          </p:nvSpPr>
          <p:spPr>
            <a:xfrm rot="16200000">
              <a:off x="3182113" y="3625593"/>
              <a:ext cx="648073" cy="576064"/>
            </a:xfrm>
            <a:prstGeom prst="triangl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Равнобедренный треугольник 26"/>
            <p:cNvSpPr/>
            <p:nvPr/>
          </p:nvSpPr>
          <p:spPr>
            <a:xfrm rot="16200000">
              <a:off x="2619800" y="3647480"/>
              <a:ext cx="648073" cy="576064"/>
            </a:xfrm>
            <a:prstGeom prst="triangl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7" name="Группа 6"/>
            <p:cNvGrpSpPr/>
            <p:nvPr/>
          </p:nvGrpSpPr>
          <p:grpSpPr>
            <a:xfrm>
              <a:off x="142198" y="2257857"/>
              <a:ext cx="2513606" cy="3052134"/>
              <a:chOff x="142198" y="2257857"/>
              <a:chExt cx="2513606" cy="3052134"/>
            </a:xfrm>
          </p:grpSpPr>
          <p:sp>
            <p:nvSpPr>
              <p:cNvPr id="14" name="Полилиния 13"/>
              <p:cNvSpPr/>
              <p:nvPr/>
            </p:nvSpPr>
            <p:spPr>
              <a:xfrm>
                <a:off x="142198" y="2257857"/>
                <a:ext cx="2513606" cy="3052134"/>
              </a:xfrm>
              <a:custGeom>
                <a:avLst/>
                <a:gdLst>
                  <a:gd name="connsiteX0" fmla="*/ 2137590 w 2153378"/>
                  <a:gd name="connsiteY0" fmla="*/ 1539709 h 3052134"/>
                  <a:gd name="connsiteX1" fmla="*/ 1959460 w 2153378"/>
                  <a:gd name="connsiteY1" fmla="*/ 2988499 h 3052134"/>
                  <a:gd name="connsiteX2" fmla="*/ 724426 w 2153378"/>
                  <a:gd name="connsiteY2" fmla="*/ 2667865 h 3052134"/>
                  <a:gd name="connsiteX3" fmla="*/ 31 w 2153378"/>
                  <a:gd name="connsiteY3" fmla="*/ 1527834 h 3052134"/>
                  <a:gd name="connsiteX4" fmla="*/ 700675 w 2153378"/>
                  <a:gd name="connsiteY4" fmla="*/ 364052 h 3052134"/>
                  <a:gd name="connsiteX5" fmla="*/ 1983210 w 2153378"/>
                  <a:gd name="connsiteY5" fmla="*/ 67169 h 3052134"/>
                  <a:gd name="connsiteX6" fmla="*/ 2137590 w 2153378"/>
                  <a:gd name="connsiteY6" fmla="*/ 1539709 h 3052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3378" h="3052134">
                    <a:moveTo>
                      <a:pt x="2137590" y="1539709"/>
                    </a:moveTo>
                    <a:cubicBezTo>
                      <a:pt x="2133632" y="2026597"/>
                      <a:pt x="2194987" y="2800473"/>
                      <a:pt x="1959460" y="2988499"/>
                    </a:cubicBezTo>
                    <a:cubicBezTo>
                      <a:pt x="1723933" y="3176525"/>
                      <a:pt x="1050997" y="2911309"/>
                      <a:pt x="724426" y="2667865"/>
                    </a:cubicBezTo>
                    <a:cubicBezTo>
                      <a:pt x="397855" y="2424421"/>
                      <a:pt x="3989" y="1911803"/>
                      <a:pt x="31" y="1527834"/>
                    </a:cubicBezTo>
                    <a:cubicBezTo>
                      <a:pt x="-3927" y="1143865"/>
                      <a:pt x="370145" y="607496"/>
                      <a:pt x="700675" y="364052"/>
                    </a:cubicBezTo>
                    <a:cubicBezTo>
                      <a:pt x="1031205" y="120608"/>
                      <a:pt x="1745703" y="-120857"/>
                      <a:pt x="1983210" y="67169"/>
                    </a:cubicBezTo>
                    <a:cubicBezTo>
                      <a:pt x="2220717" y="255195"/>
                      <a:pt x="2141548" y="1052821"/>
                      <a:pt x="2137590" y="1539709"/>
                    </a:cubicBezTo>
                    <a:close/>
                  </a:path>
                </a:pathLst>
              </a:cu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Кольцо 14"/>
              <p:cNvSpPr/>
              <p:nvPr/>
            </p:nvSpPr>
            <p:spPr>
              <a:xfrm>
                <a:off x="1820327" y="2364004"/>
                <a:ext cx="428711" cy="400854"/>
              </a:xfrm>
              <a:prstGeom prst="donu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Сердце 17"/>
              <p:cNvSpPr/>
              <p:nvPr/>
            </p:nvSpPr>
            <p:spPr>
              <a:xfrm rot="14389421">
                <a:off x="1277134" y="4523254"/>
                <a:ext cx="443065" cy="956676"/>
              </a:xfrm>
              <a:prstGeom prst="hear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20" name="Прямая соединительная линия 19"/>
              <p:cNvCxnSpPr/>
              <p:nvPr/>
            </p:nvCxnSpPr>
            <p:spPr>
              <a:xfrm flipV="1">
                <a:off x="1280577" y="4763396"/>
                <a:ext cx="620272" cy="360663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" name="Группа 8"/>
          <p:cNvGrpSpPr/>
          <p:nvPr/>
        </p:nvGrpSpPr>
        <p:grpSpPr>
          <a:xfrm>
            <a:off x="2939741" y="944240"/>
            <a:ext cx="4440736" cy="2036011"/>
            <a:chOff x="2939741" y="944240"/>
            <a:chExt cx="4440736" cy="2036011"/>
          </a:xfrm>
        </p:grpSpPr>
        <p:sp>
          <p:nvSpPr>
            <p:cNvPr id="96" name="TextBox 95"/>
            <p:cNvSpPr txBox="1"/>
            <p:nvPr/>
          </p:nvSpPr>
          <p:spPr>
            <a:xfrm rot="18275100">
              <a:off x="2337300" y="1647562"/>
              <a:ext cx="175887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400" b="1" dirty="0" smtClean="0">
                  <a:solidFill>
                    <a:schemeClr val="bg1"/>
                  </a:solidFill>
                </a:rPr>
                <a:t>нет точек экстремума </a:t>
              </a:r>
              <a:r>
                <a:rPr lang="en-US" sz="1400" b="1" dirty="0" smtClean="0">
                  <a:solidFill>
                    <a:schemeClr val="bg1"/>
                  </a:solidFill>
                </a:rPr>
                <a:t>m</a:t>
              </a:r>
              <a:r>
                <a:rPr lang="ru-RU" sz="1400" b="1" dirty="0" smtClean="0">
                  <a:solidFill>
                    <a:schemeClr val="bg1"/>
                  </a:solidFill>
                </a:rPr>
                <a:t> = </a:t>
              </a:r>
              <a:r>
                <a:rPr lang="ru-RU" sz="1600" b="1" dirty="0" smtClean="0">
                  <a:solidFill>
                    <a:schemeClr val="bg1"/>
                  </a:solidFill>
                </a:rPr>
                <a:t>0</a:t>
              </a:r>
            </a:p>
          </p:txBody>
        </p:sp>
        <p:sp>
          <p:nvSpPr>
            <p:cNvPr id="101" name="TextBox 100"/>
            <p:cNvSpPr txBox="1"/>
            <p:nvPr/>
          </p:nvSpPr>
          <p:spPr>
            <a:xfrm rot="18303691">
              <a:off x="4515707" y="1642002"/>
              <a:ext cx="16616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400" b="1" dirty="0" smtClean="0">
                  <a:solidFill>
                    <a:schemeClr val="bg1"/>
                  </a:solidFill>
                </a:rPr>
                <a:t>три точки экстремума </a:t>
              </a:r>
              <a:r>
                <a:rPr lang="en-US" sz="1400" b="1" dirty="0" smtClean="0">
                  <a:solidFill>
                    <a:schemeClr val="bg1"/>
                  </a:solidFill>
                </a:rPr>
                <a:t>m</a:t>
              </a:r>
              <a:r>
                <a:rPr lang="ru-RU" sz="1400" b="1" dirty="0" smtClean="0">
                  <a:solidFill>
                    <a:schemeClr val="bg1"/>
                  </a:solidFill>
                </a:rPr>
                <a:t> = 3</a:t>
              </a:r>
            </a:p>
          </p:txBody>
        </p:sp>
        <p:sp>
          <p:nvSpPr>
            <p:cNvPr id="100" name="TextBox 99"/>
            <p:cNvSpPr txBox="1"/>
            <p:nvPr/>
          </p:nvSpPr>
          <p:spPr>
            <a:xfrm rot="18210689">
              <a:off x="5158191" y="1902320"/>
              <a:ext cx="16326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400" b="1" dirty="0" smtClean="0">
                  <a:solidFill>
                    <a:schemeClr val="bg1"/>
                  </a:solidFill>
                </a:rPr>
                <a:t>четыре точки экстремума </a:t>
              </a:r>
              <a:r>
                <a:rPr lang="en-US" sz="1400" b="1" dirty="0" smtClean="0">
                  <a:solidFill>
                    <a:schemeClr val="bg1"/>
                  </a:solidFill>
                </a:rPr>
                <a:t>m</a:t>
              </a:r>
              <a:r>
                <a:rPr lang="ru-RU" sz="1400" b="1" dirty="0" smtClean="0">
                  <a:solidFill>
                    <a:schemeClr val="bg1"/>
                  </a:solidFill>
                </a:rPr>
                <a:t> = 4</a:t>
              </a:r>
            </a:p>
          </p:txBody>
        </p:sp>
        <p:sp>
          <p:nvSpPr>
            <p:cNvPr id="98" name="TextBox 97"/>
            <p:cNvSpPr txBox="1"/>
            <p:nvPr/>
          </p:nvSpPr>
          <p:spPr>
            <a:xfrm rot="18342630">
              <a:off x="3889020" y="1481288"/>
              <a:ext cx="15973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400" b="1" dirty="0" smtClean="0">
                  <a:solidFill>
                    <a:schemeClr val="bg1"/>
                  </a:solidFill>
                </a:rPr>
                <a:t>две точки экстремума </a:t>
              </a:r>
              <a:r>
                <a:rPr lang="en-US" sz="1400" b="1" dirty="0" smtClean="0">
                  <a:solidFill>
                    <a:schemeClr val="bg1"/>
                  </a:solidFill>
                </a:rPr>
                <a:t>m</a:t>
              </a:r>
              <a:r>
                <a:rPr lang="ru-RU" sz="1400" b="1" dirty="0" smtClean="0">
                  <a:solidFill>
                    <a:schemeClr val="bg1"/>
                  </a:solidFill>
                </a:rPr>
                <a:t> = 2</a:t>
              </a:r>
            </a:p>
          </p:txBody>
        </p:sp>
        <p:sp>
          <p:nvSpPr>
            <p:cNvPr id="102" name="TextBox 101"/>
            <p:cNvSpPr txBox="1"/>
            <p:nvPr/>
          </p:nvSpPr>
          <p:spPr>
            <a:xfrm rot="18291107">
              <a:off x="3221149" y="1491886"/>
              <a:ext cx="156415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400" b="1" dirty="0" smtClean="0">
                  <a:solidFill>
                    <a:schemeClr val="bg1"/>
                  </a:solidFill>
                </a:rPr>
                <a:t>одна точка экстремума </a:t>
              </a:r>
              <a:r>
                <a:rPr lang="en-US" sz="1400" b="1" dirty="0" smtClean="0">
                  <a:solidFill>
                    <a:schemeClr val="bg1"/>
                  </a:solidFill>
                </a:rPr>
                <a:t>m</a:t>
              </a:r>
              <a:r>
                <a:rPr lang="ru-RU" sz="1400" b="1" dirty="0" smtClean="0">
                  <a:solidFill>
                    <a:schemeClr val="bg1"/>
                  </a:solidFill>
                </a:rPr>
                <a:t> = 1</a:t>
              </a:r>
            </a:p>
          </p:txBody>
        </p:sp>
        <p:sp>
          <p:nvSpPr>
            <p:cNvPr id="103" name="TextBox 102"/>
            <p:cNvSpPr txBox="1"/>
            <p:nvPr/>
          </p:nvSpPr>
          <p:spPr>
            <a:xfrm rot="18901070">
              <a:off x="5747834" y="2216256"/>
              <a:ext cx="16326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400" b="1" dirty="0" smtClean="0">
                  <a:solidFill>
                    <a:schemeClr val="bg1"/>
                  </a:solidFill>
                </a:rPr>
                <a:t>пять точек экстремума </a:t>
              </a:r>
              <a:r>
                <a:rPr lang="en-US" sz="1400" b="1" dirty="0" smtClean="0">
                  <a:solidFill>
                    <a:schemeClr val="bg1"/>
                  </a:solidFill>
                </a:rPr>
                <a:t>m</a:t>
              </a:r>
              <a:r>
                <a:rPr lang="ru-RU" sz="1400" b="1" dirty="0" smtClean="0">
                  <a:solidFill>
                    <a:schemeClr val="bg1"/>
                  </a:solidFill>
                </a:rPr>
                <a:t> = 5</a:t>
              </a:r>
            </a:p>
          </p:txBody>
        </p:sp>
      </p:grpSp>
      <p:sp>
        <p:nvSpPr>
          <p:cNvPr id="78" name="Полилиния 77"/>
          <p:cNvSpPr/>
          <p:nvPr/>
        </p:nvSpPr>
        <p:spPr>
          <a:xfrm>
            <a:off x="5724127" y="2133792"/>
            <a:ext cx="3279895" cy="3540024"/>
          </a:xfrm>
          <a:custGeom>
            <a:avLst/>
            <a:gdLst>
              <a:gd name="connsiteX0" fmla="*/ 2991 w 3046324"/>
              <a:gd name="connsiteY0" fmla="*/ 1806144 h 3520382"/>
              <a:gd name="connsiteX1" fmla="*/ 1309276 w 3046324"/>
              <a:gd name="connsiteY1" fmla="*/ 404856 h 3520382"/>
              <a:gd name="connsiteX2" fmla="*/ 2959947 w 3046324"/>
              <a:gd name="connsiteY2" fmla="*/ 96097 h 3520382"/>
              <a:gd name="connsiteX3" fmla="*/ 2781817 w 3046324"/>
              <a:gd name="connsiteY3" fmla="*/ 1877396 h 3520382"/>
              <a:gd name="connsiteX4" fmla="*/ 2948071 w 3046324"/>
              <a:gd name="connsiteY4" fmla="*/ 3444939 h 3520382"/>
              <a:gd name="connsiteX5" fmla="*/ 1012393 w 3046324"/>
              <a:gd name="connsiteY5" fmla="*/ 3124305 h 3520382"/>
              <a:gd name="connsiteX6" fmla="*/ 2991 w 3046324"/>
              <a:gd name="connsiteY6" fmla="*/ 1806144 h 3520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46324" h="3520382">
                <a:moveTo>
                  <a:pt x="2991" y="1806144"/>
                </a:moveTo>
                <a:cubicBezTo>
                  <a:pt x="52471" y="1352903"/>
                  <a:pt x="816450" y="689864"/>
                  <a:pt x="1309276" y="404856"/>
                </a:cubicBezTo>
                <a:cubicBezTo>
                  <a:pt x="1802102" y="119848"/>
                  <a:pt x="2714524" y="-149326"/>
                  <a:pt x="2959947" y="96097"/>
                </a:cubicBezTo>
                <a:cubicBezTo>
                  <a:pt x="3205370" y="341520"/>
                  <a:pt x="2783796" y="1319256"/>
                  <a:pt x="2781817" y="1877396"/>
                </a:cubicBezTo>
                <a:cubicBezTo>
                  <a:pt x="2779838" y="2435536"/>
                  <a:pt x="3242975" y="3237121"/>
                  <a:pt x="2948071" y="3444939"/>
                </a:cubicBezTo>
                <a:cubicBezTo>
                  <a:pt x="2653167" y="3652757"/>
                  <a:pt x="1497302" y="3393479"/>
                  <a:pt x="1012393" y="3124305"/>
                </a:cubicBezTo>
                <a:cubicBezTo>
                  <a:pt x="527484" y="2855131"/>
                  <a:pt x="-46489" y="2259385"/>
                  <a:pt x="2991" y="1806144"/>
                </a:cubicBez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 smtClean="0">
              <a:solidFill>
                <a:schemeClr val="bg1"/>
              </a:solidFill>
            </a:endParaRPr>
          </a:p>
          <a:p>
            <a:pPr algn="ctr"/>
            <a:endParaRPr lang="en-US" sz="1400" b="1" dirty="0">
              <a:solidFill>
                <a:schemeClr val="bg1"/>
              </a:solidFill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m </a:t>
            </a:r>
            <a:r>
              <a:rPr lang="en-US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</a:t>
            </a:r>
            <a:r>
              <a:rPr lang="en-US" sz="14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ru-RU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количество точек</a:t>
            </a:r>
            <a:r>
              <a:rPr lang="en-US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ru-RU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экстремума функции </a:t>
            </a:r>
            <a:r>
              <a:rPr lang="en-US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f(x)</a:t>
            </a:r>
            <a:r>
              <a:rPr lang="ru-RU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, 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p -</a:t>
            </a:r>
            <a:r>
              <a:rPr lang="ru-RU" sz="14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возможное </a:t>
            </a:r>
            <a:r>
              <a:rPr lang="ru-RU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количество корней уравнения </a:t>
            </a:r>
            <a:r>
              <a:rPr lang="en-US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f(x</a:t>
            </a:r>
            <a:r>
              <a:rPr lang="en-US" sz="14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)</a:t>
            </a:r>
            <a:r>
              <a:rPr lang="ru-RU" sz="14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= 0.</a:t>
            </a:r>
            <a:endParaRPr lang="en-US" sz="1400" b="1" dirty="0">
              <a:solidFill>
                <a:schemeClr val="bg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Если </a:t>
            </a:r>
            <a:r>
              <a:rPr lang="en-US" sz="14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m</a:t>
            </a:r>
            <a:r>
              <a:rPr lang="ru-RU" sz="14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ru-RU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= 0</a:t>
            </a:r>
            <a:r>
              <a:rPr lang="ru-RU" sz="14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, то </a:t>
            </a:r>
            <a:r>
              <a:rPr lang="en-US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p</a:t>
            </a:r>
            <a:r>
              <a:rPr lang="ru-RU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= 1</a:t>
            </a:r>
            <a:r>
              <a:rPr lang="ru-RU" sz="14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; если</a:t>
            </a:r>
            <a:endParaRPr lang="ru-RU" sz="1400" b="1" dirty="0">
              <a:solidFill>
                <a:schemeClr val="bg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/>
            <a:r>
              <a:rPr lang="en-US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m</a:t>
            </a:r>
            <a:r>
              <a:rPr lang="ru-RU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ru-RU" sz="14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 </a:t>
            </a:r>
            <a:r>
              <a:rPr lang="ru-RU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нечетное, </a:t>
            </a:r>
            <a:r>
              <a:rPr lang="ru-RU" sz="14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то </a:t>
            </a:r>
            <a:r>
              <a:rPr lang="en-US" sz="14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p</a:t>
            </a:r>
            <a:r>
              <a:rPr lang="ru-RU" sz="14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ru-RU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= 0, 1,…,</a:t>
            </a:r>
            <a:r>
              <a:rPr lang="en-US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m </a:t>
            </a:r>
            <a:r>
              <a:rPr lang="ru-RU" sz="14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ru-RU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1;</a:t>
            </a:r>
          </a:p>
          <a:p>
            <a:pPr algn="ctr"/>
            <a:r>
              <a:rPr lang="en-US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m</a:t>
            </a:r>
            <a:r>
              <a:rPr lang="ru-RU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ru-RU" sz="14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 </a:t>
            </a:r>
            <a:r>
              <a:rPr lang="ru-RU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четное</a:t>
            </a:r>
            <a:r>
              <a:rPr lang="ru-RU" sz="14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, то </a:t>
            </a:r>
            <a:r>
              <a:rPr lang="en-US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p</a:t>
            </a:r>
            <a:r>
              <a:rPr lang="ru-RU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ru-RU" sz="14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= 1</a:t>
            </a:r>
            <a:r>
              <a:rPr lang="ru-RU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, 2,…, </a:t>
            </a:r>
            <a:r>
              <a:rPr lang="en-US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m </a:t>
            </a:r>
            <a:r>
              <a:rPr lang="ru-RU" sz="14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ru-RU" sz="14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1.</a:t>
            </a:r>
            <a:endParaRPr lang="ru-RU" sz="1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948720" y="3022509"/>
            <a:ext cx="13973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+mj-lt"/>
              </a:rPr>
              <a:t>ВЫВОД</a:t>
            </a:r>
            <a:endParaRPr lang="ru-RU" sz="16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86" name="Группа 85"/>
          <p:cNvGrpSpPr/>
          <p:nvPr/>
        </p:nvGrpSpPr>
        <p:grpSpPr>
          <a:xfrm>
            <a:off x="120085" y="2281412"/>
            <a:ext cx="2513606" cy="3052134"/>
            <a:chOff x="67198" y="2303204"/>
            <a:chExt cx="2513606" cy="305213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7" name="Полилиния 86"/>
                <p:cNvSpPr/>
                <p:nvPr/>
              </p:nvSpPr>
              <p:spPr>
                <a:xfrm>
                  <a:off x="67198" y="2303204"/>
                  <a:ext cx="2513606" cy="3052134"/>
                </a:xfrm>
                <a:custGeom>
                  <a:avLst/>
                  <a:gdLst>
                    <a:gd name="connsiteX0" fmla="*/ 2137590 w 2153378"/>
                    <a:gd name="connsiteY0" fmla="*/ 1539709 h 3052134"/>
                    <a:gd name="connsiteX1" fmla="*/ 1959460 w 2153378"/>
                    <a:gd name="connsiteY1" fmla="*/ 2988499 h 3052134"/>
                    <a:gd name="connsiteX2" fmla="*/ 724426 w 2153378"/>
                    <a:gd name="connsiteY2" fmla="*/ 2667865 h 3052134"/>
                    <a:gd name="connsiteX3" fmla="*/ 31 w 2153378"/>
                    <a:gd name="connsiteY3" fmla="*/ 1527834 h 3052134"/>
                    <a:gd name="connsiteX4" fmla="*/ 700675 w 2153378"/>
                    <a:gd name="connsiteY4" fmla="*/ 364052 h 3052134"/>
                    <a:gd name="connsiteX5" fmla="*/ 1983210 w 2153378"/>
                    <a:gd name="connsiteY5" fmla="*/ 67169 h 3052134"/>
                    <a:gd name="connsiteX6" fmla="*/ 2137590 w 2153378"/>
                    <a:gd name="connsiteY6" fmla="*/ 1539709 h 30521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53378" h="3052134">
                      <a:moveTo>
                        <a:pt x="2137590" y="1539709"/>
                      </a:moveTo>
                      <a:cubicBezTo>
                        <a:pt x="2133632" y="2026597"/>
                        <a:pt x="2194987" y="2800473"/>
                        <a:pt x="1959460" y="2988499"/>
                      </a:cubicBezTo>
                      <a:cubicBezTo>
                        <a:pt x="1723933" y="3176525"/>
                        <a:pt x="1050997" y="2911309"/>
                        <a:pt x="724426" y="2667865"/>
                      </a:cubicBezTo>
                      <a:cubicBezTo>
                        <a:pt x="397855" y="2424421"/>
                        <a:pt x="3989" y="1911803"/>
                        <a:pt x="31" y="1527834"/>
                      </a:cubicBezTo>
                      <a:cubicBezTo>
                        <a:pt x="-3927" y="1143865"/>
                        <a:pt x="370145" y="607496"/>
                        <a:pt x="700675" y="364052"/>
                      </a:cubicBezTo>
                      <a:cubicBezTo>
                        <a:pt x="1031205" y="120608"/>
                        <a:pt x="1745703" y="-120857"/>
                        <a:pt x="1983210" y="67169"/>
                      </a:cubicBezTo>
                      <a:cubicBezTo>
                        <a:pt x="2220717" y="255195"/>
                        <a:pt x="2141548" y="1052821"/>
                        <a:pt x="2137590" y="1539709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1600" b="1" dirty="0" smtClean="0">
                      <a:solidFill>
                        <a:schemeClr val="bg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исследуйте </a:t>
                  </a:r>
                  <a:r>
                    <a:rPr lang="ru-RU" sz="1600" b="1" dirty="0">
                      <a:solidFill>
                        <a:schemeClr val="bg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возможное количество корней уравнения</a:t>
                  </a:r>
                </a:p>
                <a:p>
                  <a:pPr algn="r"/>
                  <a:r>
                    <a:rPr lang="ru-RU" sz="1600" b="1" dirty="0">
                      <a:solidFill>
                        <a:schemeClr val="bg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ru-RU" sz="1600" b="1" i="1">
                              <a:solidFill>
                                <a:schemeClr val="bg1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а</m:t>
                          </m:r>
                        </m:e>
                        <m:sub>
                          <m:r>
                            <a:rPr lang="ru-RU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sSup>
                        <m:sSupPr>
                          <m:ctrlPr>
                            <a:rPr lang="ru-RU" sz="1600" b="1" i="1">
                              <a:solidFill>
                                <a:schemeClr val="bg1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х</m:t>
                          </m:r>
                        </m:e>
                        <m:sup>
                          <m:r>
                            <a:rPr lang="en-US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𝒏</m:t>
                          </m:r>
                        </m:sup>
                      </m:sSup>
                      <m:r>
                        <a:rPr lang="ru-RU" sz="1600" b="1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ru-RU" sz="1600" b="1" i="1">
                              <a:solidFill>
                                <a:schemeClr val="bg1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а</m:t>
                          </m:r>
                        </m:e>
                        <m:sub>
                          <m:r>
                            <a:rPr lang="en-US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sSup>
                        <m:sSupPr>
                          <m:ctrlPr>
                            <a:rPr lang="ru-RU" sz="1600" b="1" i="1">
                              <a:solidFill>
                                <a:schemeClr val="bg1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х</m:t>
                          </m:r>
                        </m:e>
                        <m:sup>
                          <m:r>
                            <a:rPr lang="en-US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𝒏</m:t>
                          </m:r>
                          <m:r>
                            <a:rPr lang="en-US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</m:t>
                          </m:r>
                        </m:sup>
                      </m:sSup>
                    </m:oMath>
                  </a14:m>
                  <a:r>
                    <a:rPr lang="ru-RU" sz="1600" b="1" dirty="0">
                      <a:solidFill>
                        <a:schemeClr val="bg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1600" b="1" dirty="0">
                      <a:solidFill>
                        <a:schemeClr val="bg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+…+</a:t>
                  </a:r>
                  <a:r>
                    <a:rPr lang="en-US" sz="1600" b="1" dirty="0" smtClean="0">
                      <a:solidFill>
                        <a:schemeClr val="bg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c</a:t>
                  </a:r>
                  <a:r>
                    <a:rPr lang="ru-RU" sz="1600" b="1" dirty="0" smtClean="0">
                      <a:solidFill>
                        <a:schemeClr val="bg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1600" b="1" dirty="0" smtClean="0">
                      <a:solidFill>
                        <a:schemeClr val="bg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=</a:t>
                  </a:r>
                  <a:r>
                    <a:rPr lang="ru-RU" sz="1600" b="1" dirty="0" smtClean="0">
                      <a:solidFill>
                        <a:schemeClr val="bg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1600" b="1" dirty="0" smtClean="0">
                      <a:solidFill>
                        <a:schemeClr val="bg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0 </a:t>
                  </a:r>
                  <a:r>
                    <a:rPr lang="ru-RU" sz="1600" b="1" dirty="0" smtClean="0">
                      <a:solidFill>
                        <a:schemeClr val="bg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 </a:t>
                  </a:r>
                  <a:r>
                    <a:rPr lang="en-US" sz="1400" b="1" dirty="0" smtClean="0">
                      <a:solidFill>
                        <a:schemeClr val="bg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f(x) =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ru-RU" sz="1400" b="1" i="1">
                              <a:solidFill>
                                <a:schemeClr val="bg1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sz="14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а</m:t>
                          </m:r>
                        </m:e>
                        <m:sub>
                          <m:r>
                            <a:rPr lang="ru-RU" sz="14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sSup>
                        <m:sSupPr>
                          <m:ctrlPr>
                            <a:rPr lang="ru-RU" sz="1400" b="1" i="1">
                              <a:solidFill>
                                <a:schemeClr val="bg1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14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х</m:t>
                          </m:r>
                        </m:e>
                        <m:sup>
                          <m:r>
                            <a:rPr lang="en-US" sz="14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𝒏</m:t>
                          </m:r>
                        </m:sup>
                      </m:sSup>
                      <m:r>
                        <a:rPr lang="ru-RU" sz="1400" b="1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ru-RU" sz="1400" b="1" i="1">
                              <a:solidFill>
                                <a:schemeClr val="bg1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sz="14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а</m:t>
                          </m:r>
                        </m:e>
                        <m:sub>
                          <m:r>
                            <a:rPr lang="en-US" sz="14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sSup>
                        <m:sSupPr>
                          <m:ctrlPr>
                            <a:rPr lang="ru-RU" sz="1400" b="1" i="1">
                              <a:solidFill>
                                <a:schemeClr val="bg1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14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х</m:t>
                          </m:r>
                        </m:e>
                        <m:sup>
                          <m:r>
                            <a:rPr lang="en-US" sz="14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𝒏</m:t>
                          </m:r>
                          <m:r>
                            <a:rPr lang="en-US" sz="14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4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</m:t>
                          </m:r>
                        </m:sup>
                      </m:sSup>
                    </m:oMath>
                  </a14:m>
                  <a:r>
                    <a:rPr lang="ru-RU" sz="1400" b="1" dirty="0">
                      <a:solidFill>
                        <a:schemeClr val="bg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1400" b="1" dirty="0">
                      <a:solidFill>
                        <a:schemeClr val="bg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+…+</a:t>
                  </a:r>
                  <a:r>
                    <a:rPr lang="en-US" sz="1400" b="1" dirty="0" smtClean="0">
                      <a:solidFill>
                        <a:schemeClr val="bg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c</a:t>
                  </a:r>
                  <a:endParaRPr lang="ru-RU" sz="14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</mc:Choice>
          <mc:Fallback xmlns="">
            <p:sp>
              <p:nvSpPr>
                <p:cNvPr id="87" name="Полилиния 8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198" y="2303204"/>
                  <a:ext cx="2513606" cy="3052134"/>
                </a:xfrm>
                <a:custGeom>
                  <a:avLst/>
                  <a:gdLst>
                    <a:gd name="connsiteX0" fmla="*/ 2137590 w 2153378"/>
                    <a:gd name="connsiteY0" fmla="*/ 1539709 h 3052134"/>
                    <a:gd name="connsiteX1" fmla="*/ 1959460 w 2153378"/>
                    <a:gd name="connsiteY1" fmla="*/ 2988499 h 3052134"/>
                    <a:gd name="connsiteX2" fmla="*/ 724426 w 2153378"/>
                    <a:gd name="connsiteY2" fmla="*/ 2667865 h 3052134"/>
                    <a:gd name="connsiteX3" fmla="*/ 31 w 2153378"/>
                    <a:gd name="connsiteY3" fmla="*/ 1527834 h 3052134"/>
                    <a:gd name="connsiteX4" fmla="*/ 700675 w 2153378"/>
                    <a:gd name="connsiteY4" fmla="*/ 364052 h 3052134"/>
                    <a:gd name="connsiteX5" fmla="*/ 1983210 w 2153378"/>
                    <a:gd name="connsiteY5" fmla="*/ 67169 h 3052134"/>
                    <a:gd name="connsiteX6" fmla="*/ 2137590 w 2153378"/>
                    <a:gd name="connsiteY6" fmla="*/ 1539709 h 30521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53378" h="3052134">
                      <a:moveTo>
                        <a:pt x="2137590" y="1539709"/>
                      </a:moveTo>
                      <a:cubicBezTo>
                        <a:pt x="2133632" y="2026597"/>
                        <a:pt x="2194987" y="2800473"/>
                        <a:pt x="1959460" y="2988499"/>
                      </a:cubicBezTo>
                      <a:cubicBezTo>
                        <a:pt x="1723933" y="3176525"/>
                        <a:pt x="1050997" y="2911309"/>
                        <a:pt x="724426" y="2667865"/>
                      </a:cubicBezTo>
                      <a:cubicBezTo>
                        <a:pt x="397855" y="2424421"/>
                        <a:pt x="3989" y="1911803"/>
                        <a:pt x="31" y="1527834"/>
                      </a:cubicBezTo>
                      <a:cubicBezTo>
                        <a:pt x="-3927" y="1143865"/>
                        <a:pt x="370145" y="607496"/>
                        <a:pt x="700675" y="364052"/>
                      </a:cubicBezTo>
                      <a:cubicBezTo>
                        <a:pt x="1031205" y="120608"/>
                        <a:pt x="1745703" y="-120857"/>
                        <a:pt x="1983210" y="67169"/>
                      </a:cubicBezTo>
                      <a:cubicBezTo>
                        <a:pt x="2220717" y="255195"/>
                        <a:pt x="2141548" y="1052821"/>
                        <a:pt x="2137590" y="1539709"/>
                      </a:cubicBezTo>
                      <a:close/>
                    </a:path>
                  </a:pathLst>
                </a:custGeom>
                <a:blipFill rotWithShape="1">
                  <a:blip r:embed="rId3"/>
                  <a:stretch>
                    <a:fillRect r="-2153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8" name="Кольцо 87"/>
            <p:cNvSpPr/>
            <p:nvPr/>
          </p:nvSpPr>
          <p:spPr>
            <a:xfrm>
              <a:off x="1820327" y="2364004"/>
              <a:ext cx="428711" cy="400854"/>
            </a:xfrm>
            <a:prstGeom prst="don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89" name="Сердце 88"/>
            <p:cNvSpPr/>
            <p:nvPr/>
          </p:nvSpPr>
          <p:spPr>
            <a:xfrm rot="14389421">
              <a:off x="1277134" y="4523254"/>
              <a:ext cx="443065" cy="956676"/>
            </a:xfrm>
            <a:prstGeom prst="hear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90" name="Прямая соединительная линия 89"/>
            <p:cNvCxnSpPr/>
            <p:nvPr/>
          </p:nvCxnSpPr>
          <p:spPr>
            <a:xfrm flipV="1">
              <a:off x="1280577" y="4763396"/>
              <a:ext cx="620272" cy="360663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TextBox 90"/>
            <p:cNvSpPr txBox="1"/>
            <p:nvPr/>
          </p:nvSpPr>
          <p:spPr>
            <a:xfrm>
              <a:off x="931865" y="2809305"/>
              <a:ext cx="13973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+mj-lt"/>
                </a:rPr>
                <a:t>ПРОБЛЕМА</a:t>
              </a:r>
              <a:endParaRPr lang="ru-RU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pic>
        <p:nvPicPr>
          <p:cNvPr id="1026" name="Picture 2" descr="http://anime.wayy.ru/_ph/34/2/989779633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236296" y="834812"/>
            <a:ext cx="1471931" cy="1298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" y="80568"/>
            <a:ext cx="89203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ЗАДАНИЕ 11. ИССЛЕДУЙТЕ ВОЗМОЖНОЕ КОЛИЧЕСТВО КОРНЕЙ УРАВНЕНИЯ </a:t>
            </a:r>
            <a:r>
              <a:rPr lang="en-US" sz="1600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f(x)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= 0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В   ЗАВИСИМОСТИ ОТ КОЛИЧЕСТВА ТОЧЕК ЭКСТРЕМУМА ФУНКЦИИ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у = </a:t>
            </a:r>
            <a:r>
              <a:rPr lang="en-US" sz="1600" b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f(x</a:t>
            </a:r>
            <a:r>
              <a:rPr lang="en-U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)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</a:t>
            </a:r>
            <a:endParaRPr lang="ru-RU" sz="1600" b="1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582601" y="6550223"/>
            <a:ext cx="2512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ПО ЩЕЛЧКУ!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87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0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512" y="188640"/>
            <a:ext cx="7966648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Задание 12. Решение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задач на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нахождение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количества корней уравнения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54766" y="814231"/>
                <a:ext cx="8796694" cy="769441"/>
              </a:xfrm>
              <a:prstGeom prst="rect">
                <a:avLst/>
              </a:prstGeom>
              <a:solidFill>
                <a:schemeClr val="tx1">
                  <a:lumMod val="9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Найдите количество корней уравнения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ru-RU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х</m:t>
                        </m:r>
                      </m:e>
                      <m:sup>
                        <m:r>
                          <a:rPr lang="ru-RU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ru-RU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+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х</m:t>
                        </m:r>
                      </m:e>
                      <m:sup>
                        <m:r>
                          <a:rPr lang="ru-RU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ru-RU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– 3х –</a:t>
                </a:r>
                <a:r>
                  <a:rPr lang="ru-RU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3 </a:t>
                </a:r>
                <a:r>
                  <a:rPr lang="ru-RU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= </a:t>
                </a:r>
                <a:r>
                  <a:rPr lang="en-US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b</a:t>
                </a:r>
                <a:r>
                  <a:rPr lang="ru-RU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в зависимости от различных значений параметра </a:t>
                </a:r>
                <a:r>
                  <a:rPr lang="en-US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b</a:t>
                </a:r>
                <a:r>
                  <a:rPr lang="ru-RU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.</a:t>
                </a:r>
                <a:endParaRPr lang="ru-RU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" y="814231"/>
                <a:ext cx="8796694" cy="769441"/>
              </a:xfrm>
              <a:prstGeom prst="rect">
                <a:avLst/>
              </a:prstGeom>
              <a:blipFill rotWithShape="1">
                <a:blip r:embed="rId2"/>
                <a:stretch>
                  <a:fillRect l="-554" b="-111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5" name="Группа 64"/>
          <p:cNvGrpSpPr/>
          <p:nvPr/>
        </p:nvGrpSpPr>
        <p:grpSpPr>
          <a:xfrm>
            <a:off x="154766" y="1776879"/>
            <a:ext cx="2909006" cy="3628130"/>
            <a:chOff x="208330" y="1828800"/>
            <a:chExt cx="2909006" cy="3628130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211358" y="1844824"/>
              <a:ext cx="2864351" cy="361210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 стрелкой 6"/>
            <p:cNvCxnSpPr/>
            <p:nvPr/>
          </p:nvCxnSpPr>
          <p:spPr>
            <a:xfrm flipH="1" flipV="1">
              <a:off x="1811041" y="1844824"/>
              <a:ext cx="12329" cy="3612106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 стрелкой 7"/>
            <p:cNvCxnSpPr/>
            <p:nvPr/>
          </p:nvCxnSpPr>
          <p:spPr>
            <a:xfrm>
              <a:off x="218788" y="4005064"/>
              <a:ext cx="2864351" cy="0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/>
            <p:cNvSpPr txBox="1"/>
            <p:nvPr/>
          </p:nvSpPr>
          <p:spPr>
            <a:xfrm>
              <a:off x="1811041" y="1844824"/>
              <a:ext cx="3600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У</a:t>
              </a:r>
              <a:endParaRPr lang="ru-RU" sz="16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757296" y="3625558"/>
              <a:ext cx="3600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Х</a:t>
              </a:r>
              <a:endParaRPr lang="ru-RU" sz="16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762668" y="2456828"/>
              <a:ext cx="3600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6</a:t>
              </a:r>
              <a:endParaRPr lang="ru-RU" sz="16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916285" y="3805073"/>
              <a:ext cx="3600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chemeClr val="bg1"/>
                  </a:solidFill>
                  <a:latin typeface="Century Gothic"/>
                  <a:ea typeface="Cambria Math" panose="02040503050406030204" pitchFamily="18" charset="0"/>
                </a:rPr>
                <a:t>●</a:t>
              </a:r>
              <a:endParaRPr lang="ru-RU" sz="16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965975" y="3805073"/>
              <a:ext cx="3600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chemeClr val="bg1"/>
                  </a:solidFill>
                  <a:latin typeface="Century Gothic"/>
                  <a:ea typeface="Cambria Math" panose="02040503050406030204" pitchFamily="18" charset="0"/>
                </a:rPr>
                <a:t>●</a:t>
              </a:r>
              <a:endParaRPr lang="ru-RU" sz="16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sp>
          <p:nvSpPr>
            <p:cNvPr id="46" name="Полилиния 45"/>
            <p:cNvSpPr/>
            <p:nvPr/>
          </p:nvSpPr>
          <p:spPr>
            <a:xfrm>
              <a:off x="508684" y="1828800"/>
              <a:ext cx="2329519" cy="3621974"/>
            </a:xfrm>
            <a:custGeom>
              <a:avLst/>
              <a:gdLst>
                <a:gd name="connsiteX0" fmla="*/ 0 w 2386941"/>
                <a:gd name="connsiteY0" fmla="*/ 3621974 h 3621974"/>
                <a:gd name="connsiteX1" fmla="*/ 558141 w 2386941"/>
                <a:gd name="connsiteY1" fmla="*/ 890649 h 3621974"/>
                <a:gd name="connsiteX2" fmla="*/ 1662546 w 2386941"/>
                <a:gd name="connsiteY2" fmla="*/ 2956956 h 3621974"/>
                <a:gd name="connsiteX3" fmla="*/ 2386941 w 2386941"/>
                <a:gd name="connsiteY3" fmla="*/ 0 h 3621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6941" h="3621974">
                  <a:moveTo>
                    <a:pt x="0" y="3621974"/>
                  </a:moveTo>
                  <a:cubicBezTo>
                    <a:pt x="140525" y="2311729"/>
                    <a:pt x="281050" y="1001485"/>
                    <a:pt x="558141" y="890649"/>
                  </a:cubicBezTo>
                  <a:cubicBezTo>
                    <a:pt x="835232" y="779813"/>
                    <a:pt x="1357746" y="3105398"/>
                    <a:pt x="1662546" y="2956956"/>
                  </a:cubicBezTo>
                  <a:cubicBezTo>
                    <a:pt x="1967346" y="2808514"/>
                    <a:pt x="2177143" y="1404257"/>
                    <a:pt x="2386941" y="0"/>
                  </a:cubicBezTo>
                </a:path>
              </a:pathLst>
            </a:custGeom>
            <a:noFill/>
            <a:ln w="444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2" name="Прямая соединительная линия 51"/>
            <p:cNvCxnSpPr/>
            <p:nvPr/>
          </p:nvCxnSpPr>
          <p:spPr>
            <a:xfrm>
              <a:off x="1063738" y="2719449"/>
              <a:ext cx="0" cy="1174953"/>
            </a:xfrm>
            <a:prstGeom prst="line">
              <a:avLst/>
            </a:prstGeom>
            <a:ln w="28575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Прямая соединительная линия 57"/>
            <p:cNvCxnSpPr>
              <a:endCxn id="46" idx="2"/>
            </p:cNvCxnSpPr>
            <p:nvPr/>
          </p:nvCxnSpPr>
          <p:spPr>
            <a:xfrm>
              <a:off x="2131235" y="4029405"/>
              <a:ext cx="0" cy="756351"/>
            </a:xfrm>
            <a:prstGeom prst="line">
              <a:avLst/>
            </a:prstGeom>
            <a:ln w="28575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TextBox 61"/>
            <p:cNvSpPr txBox="1"/>
            <p:nvPr/>
          </p:nvSpPr>
          <p:spPr>
            <a:xfrm>
              <a:off x="813802" y="3985390"/>
              <a:ext cx="4625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-3</a:t>
              </a:r>
              <a:endParaRPr lang="ru-RU" sz="16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965975" y="3666510"/>
              <a:ext cx="3107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1</a:t>
              </a:r>
              <a:endParaRPr lang="ru-RU" sz="16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4" name="TextBox 63"/>
                <p:cNvSpPr txBox="1"/>
                <p:nvPr/>
              </p:nvSpPr>
              <p:spPr>
                <a:xfrm>
                  <a:off x="1394297" y="4407580"/>
                  <a:ext cx="462523" cy="44794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1600" b="1" dirty="0" smtClean="0">
                      <a:solidFill>
                        <a:schemeClr val="bg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-4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ru-RU" sz="1600" b="1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1600" b="1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  <m:t>𝟐</m:t>
                          </m:r>
                        </m:num>
                        <m:den>
                          <m:r>
                            <a:rPr lang="ru-RU" sz="1600" b="1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  <m:t>𝟑</m:t>
                          </m:r>
                        </m:den>
                      </m:f>
                    </m:oMath>
                  </a14:m>
                  <a:endParaRPr lang="ru-RU" sz="16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</mc:Choice>
          <mc:Fallback xmlns="">
            <p:sp>
              <p:nvSpPr>
                <p:cNvPr id="64" name="TextBox 6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94297" y="4407580"/>
                  <a:ext cx="462523" cy="447943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 l="-7895" b="-4110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04" name="Прямая соединительная линия 103"/>
            <p:cNvCxnSpPr/>
            <p:nvPr/>
          </p:nvCxnSpPr>
          <p:spPr>
            <a:xfrm>
              <a:off x="1808605" y="4809506"/>
              <a:ext cx="769972" cy="0"/>
            </a:xfrm>
            <a:prstGeom prst="line">
              <a:avLst/>
            </a:prstGeom>
            <a:ln w="28575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TextBox 106"/>
            <p:cNvSpPr txBox="1"/>
            <p:nvPr/>
          </p:nvSpPr>
          <p:spPr>
            <a:xfrm>
              <a:off x="916285" y="2500783"/>
              <a:ext cx="3600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rgbClr val="C00000"/>
                  </a:solidFill>
                  <a:latin typeface="Century Gothic"/>
                  <a:ea typeface="Cambria Math" panose="02040503050406030204" pitchFamily="18" charset="0"/>
                </a:rPr>
                <a:t>●</a:t>
              </a:r>
              <a:endParaRPr lang="ru-RU" sz="2000" b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cxnSp>
          <p:nvCxnSpPr>
            <p:cNvPr id="48" name="Прямая соединительная линия 47"/>
            <p:cNvCxnSpPr/>
            <p:nvPr/>
          </p:nvCxnSpPr>
          <p:spPr>
            <a:xfrm>
              <a:off x="211358" y="2711437"/>
              <a:ext cx="2864351" cy="16024"/>
            </a:xfrm>
            <a:prstGeom prst="line">
              <a:avLst/>
            </a:prstGeom>
            <a:ln w="38100">
              <a:solidFill>
                <a:srgbClr val="C0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Прямая соединительная линия 107"/>
            <p:cNvCxnSpPr/>
            <p:nvPr/>
          </p:nvCxnSpPr>
          <p:spPr>
            <a:xfrm>
              <a:off x="208330" y="4785756"/>
              <a:ext cx="2864351" cy="16024"/>
            </a:xfrm>
            <a:prstGeom prst="line">
              <a:avLst/>
            </a:prstGeom>
            <a:ln w="38100">
              <a:solidFill>
                <a:srgbClr val="C0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TextBox 109"/>
            <p:cNvSpPr txBox="1"/>
            <p:nvPr/>
          </p:nvSpPr>
          <p:spPr>
            <a:xfrm>
              <a:off x="682008" y="2398202"/>
              <a:ext cx="8285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b = </a:t>
              </a:r>
              <a:r>
                <a:rPr lang="ru-RU" sz="1600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6</a:t>
              </a:r>
              <a:endParaRPr lang="ru-RU" sz="16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2" name="TextBox 111"/>
                <p:cNvSpPr txBox="1"/>
                <p:nvPr/>
              </p:nvSpPr>
              <p:spPr>
                <a:xfrm>
                  <a:off x="611993" y="4747085"/>
                  <a:ext cx="968623" cy="44794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 smtClean="0">
                      <a:solidFill>
                        <a:schemeClr val="bg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b</a:t>
                  </a:r>
                  <a:r>
                    <a:rPr lang="ru-RU" sz="1600" b="1" dirty="0" smtClean="0">
                      <a:solidFill>
                        <a:schemeClr val="bg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= -4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ru-RU" sz="1600" b="1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1600" b="1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  <m:t>𝟐</m:t>
                          </m:r>
                        </m:num>
                        <m:den>
                          <m:r>
                            <a:rPr lang="ru-RU" sz="1600" b="1" i="1" smtClean="0">
                              <a:solidFill>
                                <a:schemeClr val="bg1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  <m:t>𝟑</m:t>
                          </m:r>
                        </m:den>
                      </m:f>
                    </m:oMath>
                  </a14:m>
                  <a:endParaRPr lang="ru-RU" sz="16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</mc:Choice>
          <mc:Fallback xmlns="">
            <p:sp>
              <p:nvSpPr>
                <p:cNvPr id="112" name="TextBox 11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1993" y="4747085"/>
                  <a:ext cx="968623" cy="447943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l="-3774" b="-2703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3" name="TextBox 112"/>
            <p:cNvSpPr txBox="1"/>
            <p:nvPr/>
          </p:nvSpPr>
          <p:spPr>
            <a:xfrm>
              <a:off x="415165" y="4559518"/>
              <a:ext cx="3600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rgbClr val="C00000"/>
                  </a:solidFill>
                  <a:latin typeface="Century Gothic"/>
                  <a:ea typeface="Cambria Math" panose="02040503050406030204" pitchFamily="18" charset="0"/>
                </a:rPr>
                <a:t>●</a:t>
              </a:r>
              <a:endParaRPr lang="ru-RU" sz="2000" b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1955840" y="4559518"/>
              <a:ext cx="3600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rgbClr val="C00000"/>
                  </a:solidFill>
                  <a:latin typeface="Century Gothic"/>
                  <a:ea typeface="Cambria Math" panose="02040503050406030204" pitchFamily="18" charset="0"/>
                </a:rPr>
                <a:t>●</a:t>
              </a:r>
              <a:endParaRPr lang="ru-RU" sz="2000" b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2544119" y="2500783"/>
              <a:ext cx="3600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rgbClr val="C00000"/>
                  </a:solidFill>
                  <a:latin typeface="Century Gothic"/>
                  <a:ea typeface="Cambria Math" panose="02040503050406030204" pitchFamily="18" charset="0"/>
                </a:rPr>
                <a:t>●</a:t>
              </a:r>
              <a:endParaRPr lang="ru-RU" sz="2000" b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</p:grpSp>
      <p:grpSp>
        <p:nvGrpSpPr>
          <p:cNvPr id="137" name="Группа 136"/>
          <p:cNvGrpSpPr/>
          <p:nvPr/>
        </p:nvGrpSpPr>
        <p:grpSpPr>
          <a:xfrm>
            <a:off x="6118723" y="1776879"/>
            <a:ext cx="2901436" cy="3628130"/>
            <a:chOff x="6118723" y="1811493"/>
            <a:chExt cx="2901436" cy="3628130"/>
          </a:xfrm>
        </p:grpSpPr>
        <p:grpSp>
          <p:nvGrpSpPr>
            <p:cNvPr id="136" name="Группа 135"/>
            <p:cNvGrpSpPr/>
            <p:nvPr/>
          </p:nvGrpSpPr>
          <p:grpSpPr>
            <a:xfrm>
              <a:off x="6118723" y="1811493"/>
              <a:ext cx="2901436" cy="3628130"/>
              <a:chOff x="6118723" y="1811493"/>
              <a:chExt cx="2901436" cy="3628130"/>
            </a:xfrm>
          </p:grpSpPr>
          <p:sp>
            <p:nvSpPr>
              <p:cNvPr id="85" name="Прямоугольник 84"/>
              <p:cNvSpPr/>
              <p:nvPr/>
            </p:nvSpPr>
            <p:spPr>
              <a:xfrm>
                <a:off x="6118725" y="1827517"/>
                <a:ext cx="2864351" cy="361210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87" name="Прямая со стрелкой 86"/>
              <p:cNvCxnSpPr/>
              <p:nvPr/>
            </p:nvCxnSpPr>
            <p:spPr>
              <a:xfrm>
                <a:off x="6126155" y="3987757"/>
                <a:ext cx="2864351" cy="0"/>
              </a:xfrm>
              <a:prstGeom prst="straightConnector1">
                <a:avLst/>
              </a:prstGeom>
              <a:ln w="38100"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8" name="TextBox 87"/>
              <p:cNvSpPr txBox="1"/>
              <p:nvPr/>
            </p:nvSpPr>
            <p:spPr>
              <a:xfrm>
                <a:off x="7424617" y="1827517"/>
                <a:ext cx="36004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У</a:t>
                </a:r>
                <a:endParaRPr lang="ru-RU" sz="1600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89" name="TextBox 88"/>
              <p:cNvSpPr txBox="1"/>
              <p:nvPr/>
            </p:nvSpPr>
            <p:spPr>
              <a:xfrm>
                <a:off x="8660119" y="3608251"/>
                <a:ext cx="36004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Х</a:t>
                </a:r>
                <a:endParaRPr lang="ru-RU" sz="1600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91" name="TextBox 90"/>
              <p:cNvSpPr txBox="1"/>
              <p:nvPr/>
            </p:nvSpPr>
            <p:spPr>
              <a:xfrm>
                <a:off x="7570937" y="2498591"/>
                <a:ext cx="36004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b="1" dirty="0" smtClean="0">
                    <a:solidFill>
                      <a:schemeClr val="bg1"/>
                    </a:solidFill>
                    <a:latin typeface="Century Gothic"/>
                    <a:ea typeface="Cambria Math" panose="02040503050406030204" pitchFamily="18" charset="0"/>
                  </a:rPr>
                  <a:t>●</a:t>
                </a:r>
                <a:endParaRPr lang="ru-RU" sz="1600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92" name="TextBox 91"/>
              <p:cNvSpPr txBox="1"/>
              <p:nvPr/>
            </p:nvSpPr>
            <p:spPr>
              <a:xfrm>
                <a:off x="6819108" y="3787766"/>
                <a:ext cx="36004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b="1" dirty="0" smtClean="0">
                    <a:solidFill>
                      <a:schemeClr val="bg1"/>
                    </a:solidFill>
                    <a:latin typeface="Century Gothic"/>
                    <a:ea typeface="Cambria Math" panose="02040503050406030204" pitchFamily="18" charset="0"/>
                  </a:rPr>
                  <a:t>●</a:t>
                </a:r>
                <a:endParaRPr lang="ru-RU" sz="1600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7868798" y="3787766"/>
                <a:ext cx="36004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b="1" dirty="0" smtClean="0">
                    <a:solidFill>
                      <a:schemeClr val="bg1"/>
                    </a:solidFill>
                    <a:latin typeface="Century Gothic"/>
                    <a:ea typeface="Cambria Math" panose="02040503050406030204" pitchFamily="18" charset="0"/>
                  </a:rPr>
                  <a:t>●</a:t>
                </a:r>
                <a:endParaRPr lang="ru-RU" sz="1600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95" name="Полилиния 94"/>
              <p:cNvSpPr/>
              <p:nvPr/>
            </p:nvSpPr>
            <p:spPr>
              <a:xfrm>
                <a:off x="6416051" y="1811493"/>
                <a:ext cx="2329519" cy="3621974"/>
              </a:xfrm>
              <a:custGeom>
                <a:avLst/>
                <a:gdLst>
                  <a:gd name="connsiteX0" fmla="*/ 0 w 2386941"/>
                  <a:gd name="connsiteY0" fmla="*/ 3621974 h 3621974"/>
                  <a:gd name="connsiteX1" fmla="*/ 558141 w 2386941"/>
                  <a:gd name="connsiteY1" fmla="*/ 890649 h 3621974"/>
                  <a:gd name="connsiteX2" fmla="*/ 1662546 w 2386941"/>
                  <a:gd name="connsiteY2" fmla="*/ 2956956 h 3621974"/>
                  <a:gd name="connsiteX3" fmla="*/ 2386941 w 2386941"/>
                  <a:gd name="connsiteY3" fmla="*/ 0 h 3621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6941" h="3621974">
                    <a:moveTo>
                      <a:pt x="0" y="3621974"/>
                    </a:moveTo>
                    <a:cubicBezTo>
                      <a:pt x="140525" y="2311729"/>
                      <a:pt x="281050" y="1001485"/>
                      <a:pt x="558141" y="890649"/>
                    </a:cubicBezTo>
                    <a:cubicBezTo>
                      <a:pt x="835232" y="779813"/>
                      <a:pt x="1357746" y="3105398"/>
                      <a:pt x="1662546" y="2956956"/>
                    </a:cubicBezTo>
                    <a:cubicBezTo>
                      <a:pt x="1967346" y="2808514"/>
                      <a:pt x="2177143" y="1404257"/>
                      <a:pt x="2386941" y="0"/>
                    </a:cubicBezTo>
                  </a:path>
                </a:pathLst>
              </a:custGeom>
              <a:noFill/>
              <a:ln w="4445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96" name="Прямая соединительная линия 95"/>
              <p:cNvCxnSpPr/>
              <p:nvPr/>
            </p:nvCxnSpPr>
            <p:spPr>
              <a:xfrm>
                <a:off x="6118725" y="2702142"/>
                <a:ext cx="2864351" cy="0"/>
              </a:xfrm>
              <a:prstGeom prst="line">
                <a:avLst/>
              </a:prstGeom>
              <a:ln w="28575"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Прямая соединительная линия 96"/>
              <p:cNvCxnSpPr/>
              <p:nvPr/>
            </p:nvCxnSpPr>
            <p:spPr>
              <a:xfrm>
                <a:off x="6971105" y="2702142"/>
                <a:ext cx="0" cy="1174953"/>
              </a:xfrm>
              <a:prstGeom prst="line">
                <a:avLst/>
              </a:prstGeom>
              <a:ln w="28575"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Прямая соединительная линия 97"/>
              <p:cNvCxnSpPr/>
              <p:nvPr/>
            </p:nvCxnSpPr>
            <p:spPr>
              <a:xfrm>
                <a:off x="8034058" y="4012098"/>
                <a:ext cx="0" cy="756351"/>
              </a:xfrm>
              <a:prstGeom prst="line">
                <a:avLst/>
              </a:prstGeom>
              <a:ln w="28575"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9" name="TextBox 98"/>
              <p:cNvSpPr txBox="1"/>
              <p:nvPr/>
            </p:nvSpPr>
            <p:spPr>
              <a:xfrm>
                <a:off x="6716625" y="3968083"/>
                <a:ext cx="46252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-3</a:t>
                </a:r>
                <a:endParaRPr lang="ru-RU" sz="1600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100" name="TextBox 99"/>
              <p:cNvSpPr txBox="1"/>
              <p:nvPr/>
            </p:nvSpPr>
            <p:spPr>
              <a:xfrm>
                <a:off x="7868798" y="3649203"/>
                <a:ext cx="31074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1</a:t>
                </a:r>
                <a:endParaRPr lang="ru-RU" sz="1600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1" name="TextBox 100"/>
                  <p:cNvSpPr txBox="1"/>
                  <p:nvPr/>
                </p:nvSpPr>
                <p:spPr>
                  <a:xfrm>
                    <a:off x="7255885" y="4561784"/>
                    <a:ext cx="462523" cy="44794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1600" b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a:t>-4</a:t>
                    </a:r>
                    <a14:m>
                      <m:oMath xmlns:m="http://schemas.openxmlformats.org/officeDocument/2006/math">
                        <m:f>
                          <m:fPr>
                            <m:ctrlPr>
                              <a:rPr lang="ru-RU" sz="1600" b="1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1600" b="1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  <m:t>𝟐</m:t>
                            </m:r>
                          </m:num>
                          <m:den>
                            <m:r>
                              <a:rPr lang="ru-RU" sz="1600" b="1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  <m:t>𝟑</m:t>
                            </m:r>
                          </m:den>
                        </m:f>
                      </m:oMath>
                    </a14:m>
                    <a:endParaRPr lang="ru-RU" sz="1600" b="1" dirty="0">
                      <a:solidFill>
                        <a:schemeClr val="bg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101" name="TextBox 100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255885" y="4561784"/>
                    <a:ext cx="462523" cy="447943"/>
                  </a:xfrm>
                  <a:prstGeom prst="rect">
                    <a:avLst/>
                  </a:prstGeom>
                  <a:blipFill rotWithShape="1">
                    <a:blip r:embed="rId5"/>
                    <a:stretch>
                      <a:fillRect l="-6579" b="-4110"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02" name="Прямая соединительная линия 101"/>
              <p:cNvCxnSpPr/>
              <p:nvPr/>
            </p:nvCxnSpPr>
            <p:spPr>
              <a:xfrm flipV="1">
                <a:off x="6126155" y="4774892"/>
                <a:ext cx="2856921" cy="1"/>
              </a:xfrm>
              <a:prstGeom prst="line">
                <a:avLst/>
              </a:prstGeom>
              <a:ln w="28575"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1" name="TextBox 130"/>
              <p:cNvSpPr txBox="1"/>
              <p:nvPr/>
            </p:nvSpPr>
            <p:spPr>
              <a:xfrm>
                <a:off x="8495094" y="2133196"/>
                <a:ext cx="36004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b="1" dirty="0" smtClean="0">
                    <a:solidFill>
                      <a:srgbClr val="C00000"/>
                    </a:solidFill>
                    <a:latin typeface="Century Gothic"/>
                    <a:ea typeface="Cambria Math" panose="02040503050406030204" pitchFamily="18" charset="0"/>
                  </a:rPr>
                  <a:t>●</a:t>
                </a:r>
                <a:endParaRPr lang="ru-RU" sz="2000" b="1" dirty="0">
                  <a:solidFill>
                    <a:srgbClr val="C000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133" name="TextBox 132"/>
              <p:cNvSpPr txBox="1"/>
              <p:nvPr/>
            </p:nvSpPr>
            <p:spPr>
              <a:xfrm>
                <a:off x="6286643" y="4925014"/>
                <a:ext cx="36004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b="1" dirty="0" smtClean="0">
                    <a:solidFill>
                      <a:srgbClr val="C00000"/>
                    </a:solidFill>
                    <a:latin typeface="Century Gothic"/>
                    <a:ea typeface="Cambria Math" panose="02040503050406030204" pitchFamily="18" charset="0"/>
                  </a:rPr>
                  <a:t>●</a:t>
                </a:r>
                <a:endParaRPr lang="ru-RU" sz="2000" b="1" dirty="0">
                  <a:solidFill>
                    <a:srgbClr val="C000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134" name="Правая круглая скобка 133"/>
              <p:cNvSpPr/>
              <p:nvPr/>
            </p:nvSpPr>
            <p:spPr>
              <a:xfrm>
                <a:off x="7726193" y="1837998"/>
                <a:ext cx="113298" cy="832437"/>
              </a:xfrm>
              <a:prstGeom prst="rightBracket">
                <a:avLst/>
              </a:prstGeom>
              <a:pattFill prst="ltHorz">
                <a:fgClr>
                  <a:schemeClr val="bg1"/>
                </a:fgClr>
                <a:bgClr>
                  <a:schemeClr val="tx1"/>
                </a:bgClr>
              </a:patt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5" name="Правая круглая скобка 134"/>
              <p:cNvSpPr/>
              <p:nvPr/>
            </p:nvSpPr>
            <p:spPr>
              <a:xfrm>
                <a:off x="7755501" y="4803318"/>
                <a:ext cx="113297" cy="636305"/>
              </a:xfrm>
              <a:prstGeom prst="rightBracket">
                <a:avLst/>
              </a:prstGeom>
              <a:pattFill prst="ltHorz">
                <a:fgClr>
                  <a:schemeClr val="bg1"/>
                </a:fgClr>
                <a:bgClr>
                  <a:schemeClr val="tx1"/>
                </a:bgClr>
              </a:patt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86" name="Прямая со стрелкой 85"/>
              <p:cNvCxnSpPr/>
              <p:nvPr/>
            </p:nvCxnSpPr>
            <p:spPr>
              <a:xfrm flipH="1" flipV="1">
                <a:off x="7713864" y="1827517"/>
                <a:ext cx="12329" cy="3612106"/>
              </a:xfrm>
              <a:prstGeom prst="straightConnector1">
                <a:avLst/>
              </a:prstGeom>
              <a:ln w="38100"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Прямая соединительная линия 129"/>
              <p:cNvCxnSpPr/>
              <p:nvPr/>
            </p:nvCxnSpPr>
            <p:spPr>
              <a:xfrm>
                <a:off x="6118724" y="2363588"/>
                <a:ext cx="2864351" cy="0"/>
              </a:xfrm>
              <a:prstGeom prst="line">
                <a:avLst/>
              </a:prstGeom>
              <a:ln w="38100">
                <a:solidFill>
                  <a:srgbClr val="C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Прямая соединительная линия 131"/>
              <p:cNvCxnSpPr/>
              <p:nvPr/>
            </p:nvCxnSpPr>
            <p:spPr>
              <a:xfrm>
                <a:off x="6118723" y="5148937"/>
                <a:ext cx="2864351" cy="0"/>
              </a:xfrm>
              <a:prstGeom prst="line">
                <a:avLst/>
              </a:prstGeom>
              <a:ln w="38100">
                <a:solidFill>
                  <a:srgbClr val="C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0" name="TextBox 89"/>
              <p:cNvSpPr txBox="1"/>
              <p:nvPr/>
            </p:nvSpPr>
            <p:spPr>
              <a:xfrm>
                <a:off x="7665491" y="2439521"/>
                <a:ext cx="36004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6</a:t>
                </a:r>
                <a:endParaRPr lang="ru-RU" sz="1600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138" name="TextBox 137"/>
              <p:cNvSpPr txBox="1"/>
              <p:nvPr/>
            </p:nvSpPr>
            <p:spPr>
              <a:xfrm>
                <a:off x="7968343" y="2025034"/>
                <a:ext cx="68446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b &gt;</a:t>
                </a:r>
                <a:r>
                  <a:rPr lang="ru-RU" sz="16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6</a:t>
                </a:r>
                <a:endParaRPr lang="ru-RU" sz="1600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9" name="TextBox 138"/>
                  <p:cNvSpPr txBox="1"/>
                  <p:nvPr/>
                </p:nvSpPr>
                <p:spPr>
                  <a:xfrm>
                    <a:off x="7930977" y="4751142"/>
                    <a:ext cx="1020483" cy="44794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600" b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a:t>b</a:t>
                    </a:r>
                    <a:r>
                      <a:rPr lang="ru-RU" sz="1600" b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a:t> &lt;-4</a:t>
                    </a:r>
                    <a14:m>
                      <m:oMath xmlns:m="http://schemas.openxmlformats.org/officeDocument/2006/math">
                        <m:f>
                          <m:fPr>
                            <m:ctrlPr>
                              <a:rPr lang="ru-RU" sz="1600" b="1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1600" b="1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  <m:t>𝟐</m:t>
                            </m:r>
                          </m:num>
                          <m:den>
                            <m:r>
                              <a:rPr lang="ru-RU" sz="1600" b="1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  <m:t>𝟑</m:t>
                            </m:r>
                          </m:den>
                        </m:f>
                      </m:oMath>
                    </a14:m>
                    <a:endParaRPr lang="ru-RU" sz="1600" b="1" dirty="0">
                      <a:solidFill>
                        <a:schemeClr val="bg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139" name="TextBox 138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930977" y="4751142"/>
                    <a:ext cx="1020483" cy="447943"/>
                  </a:xfrm>
                  <a:prstGeom prst="rect">
                    <a:avLst/>
                  </a:prstGeom>
                  <a:blipFill rotWithShape="1">
                    <a:blip r:embed="rId6"/>
                    <a:stretch>
                      <a:fillRect l="-2994" b="-4110"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94" name="TextBox 93"/>
            <p:cNvSpPr txBox="1"/>
            <p:nvPr/>
          </p:nvSpPr>
          <p:spPr>
            <a:xfrm>
              <a:off x="7580810" y="4599172"/>
              <a:ext cx="3600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chemeClr val="bg1"/>
                  </a:solidFill>
                  <a:latin typeface="Century Gothic"/>
                  <a:ea typeface="Cambria Math" panose="02040503050406030204" pitchFamily="18" charset="0"/>
                </a:rPr>
                <a:t>●</a:t>
              </a:r>
              <a:endParaRPr lang="ru-RU" sz="16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0" name="TextBox 139"/>
              <p:cNvSpPr txBox="1"/>
              <p:nvPr/>
            </p:nvSpPr>
            <p:spPr>
              <a:xfrm>
                <a:off x="154766" y="5509213"/>
                <a:ext cx="2849617" cy="104644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Заданное уравнение имеет 2 корня, если </a:t>
                </a:r>
              </a:p>
              <a:p>
                <a:pPr algn="ctr"/>
                <a:r>
                  <a:rPr lang="en-US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b</a:t>
                </a:r>
                <a:r>
                  <a:rPr lang="ru-RU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ru-RU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= 6 </a:t>
                </a:r>
                <a:r>
                  <a:rPr lang="ru-RU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и </a:t>
                </a:r>
                <a:r>
                  <a:rPr lang="en-US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b</a:t>
                </a:r>
                <a:r>
                  <a:rPr lang="ru-RU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– 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num>
                      <m:den>
                        <m:r>
                          <a:rPr lang="ru-RU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ru-RU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endParaRPr lang="ru-RU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40" name="TextBox 1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" y="5509213"/>
                <a:ext cx="2849617" cy="1046440"/>
              </a:xfrm>
              <a:prstGeom prst="rect">
                <a:avLst/>
              </a:prstGeom>
              <a:blipFill rotWithShape="1">
                <a:blip r:embed="rId7"/>
                <a:stretch>
                  <a:fillRect t="-3509" b="-233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1" name="TextBox 140"/>
              <p:cNvSpPr txBox="1"/>
              <p:nvPr/>
            </p:nvSpPr>
            <p:spPr>
              <a:xfrm>
                <a:off x="3113392" y="5509213"/>
                <a:ext cx="2856921" cy="104644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Заданное уравнение имеет 3 корня, если </a:t>
                </a:r>
              </a:p>
              <a:p>
                <a:pPr algn="ctr"/>
                <a:r>
                  <a:rPr lang="ru-RU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– 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num>
                      <m:den>
                        <m:r>
                          <a:rPr lang="ru-RU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ru-RU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&lt; </a:t>
                </a:r>
                <a:r>
                  <a:rPr lang="en-US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b</a:t>
                </a:r>
                <a:r>
                  <a:rPr lang="ru-RU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&lt; 6</a:t>
                </a:r>
                <a:r>
                  <a:rPr lang="ru-RU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endParaRPr lang="ru-RU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41" name="TextBox 1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3392" y="5509213"/>
                <a:ext cx="2856921" cy="1046440"/>
              </a:xfrm>
              <a:prstGeom prst="rect">
                <a:avLst/>
              </a:prstGeom>
              <a:blipFill rotWithShape="1">
                <a:blip r:embed="rId8"/>
                <a:stretch>
                  <a:fillRect t="-3509" b="-233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2" name="TextBox 141"/>
              <p:cNvSpPr txBox="1"/>
              <p:nvPr/>
            </p:nvSpPr>
            <p:spPr>
              <a:xfrm>
                <a:off x="6118103" y="5509213"/>
                <a:ext cx="2856921" cy="104644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Заданное уравнение имеет 3 корня, если </a:t>
                </a:r>
              </a:p>
              <a:p>
                <a:pPr algn="ctr"/>
                <a:r>
                  <a:rPr lang="en-US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b</a:t>
                </a:r>
                <a:r>
                  <a:rPr lang="ru-RU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&gt; 6 и </a:t>
                </a:r>
                <a:r>
                  <a:rPr lang="en-US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b</a:t>
                </a:r>
                <a:r>
                  <a:rPr lang="ru-RU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&lt; – 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b="1" i="1">
                            <a:solidFill>
                              <a:schemeClr val="bg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num>
                      <m:den>
                        <m:r>
                          <a:rPr lang="ru-RU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𝟑</m:t>
                        </m:r>
                      </m:den>
                    </m:f>
                  </m:oMath>
                </a14:m>
                <a:endParaRPr lang="ru-RU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42" name="TextBox 1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8103" y="5509213"/>
                <a:ext cx="2856921" cy="1046440"/>
              </a:xfrm>
              <a:prstGeom prst="rect">
                <a:avLst/>
              </a:prstGeom>
              <a:blipFill rotWithShape="1">
                <a:blip r:embed="rId9"/>
                <a:stretch>
                  <a:fillRect t="-3509" b="-233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6" name="Группа 145"/>
          <p:cNvGrpSpPr/>
          <p:nvPr/>
        </p:nvGrpSpPr>
        <p:grpSpPr>
          <a:xfrm>
            <a:off x="3105961" y="1791108"/>
            <a:ext cx="2905979" cy="3628130"/>
            <a:chOff x="3105961" y="1791108"/>
            <a:chExt cx="2905979" cy="3628130"/>
          </a:xfrm>
        </p:grpSpPr>
        <p:grpSp>
          <p:nvGrpSpPr>
            <p:cNvPr id="124" name="Группа 123"/>
            <p:cNvGrpSpPr/>
            <p:nvPr/>
          </p:nvGrpSpPr>
          <p:grpSpPr>
            <a:xfrm>
              <a:off x="3105961" y="1791108"/>
              <a:ext cx="2905979" cy="3628130"/>
              <a:chOff x="3116624" y="1827517"/>
              <a:chExt cx="2905979" cy="3628130"/>
            </a:xfrm>
          </p:grpSpPr>
          <p:sp>
            <p:nvSpPr>
              <p:cNvPr id="67" name="Прямоугольник 66"/>
              <p:cNvSpPr/>
              <p:nvPr/>
            </p:nvSpPr>
            <p:spPr>
              <a:xfrm>
                <a:off x="3116625" y="1843541"/>
                <a:ext cx="2864351" cy="361210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68" name="Прямая со стрелкой 67"/>
              <p:cNvCxnSpPr/>
              <p:nvPr/>
            </p:nvCxnSpPr>
            <p:spPr>
              <a:xfrm flipH="1" flipV="1">
                <a:off x="4716308" y="1843541"/>
                <a:ext cx="12329" cy="3612106"/>
              </a:xfrm>
              <a:prstGeom prst="straightConnector1">
                <a:avLst/>
              </a:prstGeom>
              <a:ln w="38100"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0" name="TextBox 69"/>
              <p:cNvSpPr txBox="1"/>
              <p:nvPr/>
            </p:nvSpPr>
            <p:spPr>
              <a:xfrm>
                <a:off x="4716308" y="1843541"/>
                <a:ext cx="36004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У</a:t>
                </a:r>
                <a:endParaRPr lang="ru-RU" sz="1600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71" name="TextBox 70"/>
              <p:cNvSpPr txBox="1"/>
              <p:nvPr/>
            </p:nvSpPr>
            <p:spPr>
              <a:xfrm>
                <a:off x="5662563" y="3624275"/>
                <a:ext cx="36004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Х</a:t>
                </a:r>
                <a:endParaRPr lang="ru-RU" sz="1600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72" name="TextBox 71"/>
              <p:cNvSpPr txBox="1"/>
              <p:nvPr/>
            </p:nvSpPr>
            <p:spPr>
              <a:xfrm>
                <a:off x="4393654" y="2444068"/>
                <a:ext cx="36004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6</a:t>
                </a:r>
                <a:endParaRPr lang="ru-RU" sz="1600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73" name="TextBox 72"/>
              <p:cNvSpPr txBox="1"/>
              <p:nvPr/>
            </p:nvSpPr>
            <p:spPr>
              <a:xfrm>
                <a:off x="4573674" y="2513177"/>
                <a:ext cx="36004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b="1" dirty="0" smtClean="0">
                    <a:solidFill>
                      <a:schemeClr val="bg1"/>
                    </a:solidFill>
                    <a:latin typeface="Century Gothic"/>
                    <a:ea typeface="Cambria Math" panose="02040503050406030204" pitchFamily="18" charset="0"/>
                  </a:rPr>
                  <a:t>●</a:t>
                </a:r>
                <a:endParaRPr lang="ru-RU" sz="1600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74" name="TextBox 73"/>
              <p:cNvSpPr txBox="1"/>
              <p:nvPr/>
            </p:nvSpPr>
            <p:spPr>
              <a:xfrm>
                <a:off x="3821552" y="3803790"/>
                <a:ext cx="36004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b="1" dirty="0" smtClean="0">
                    <a:solidFill>
                      <a:schemeClr val="bg1"/>
                    </a:solidFill>
                    <a:latin typeface="Century Gothic"/>
                    <a:ea typeface="Cambria Math" panose="02040503050406030204" pitchFamily="18" charset="0"/>
                  </a:rPr>
                  <a:t>●</a:t>
                </a:r>
                <a:endParaRPr lang="ru-RU" sz="1600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75" name="TextBox 74"/>
              <p:cNvSpPr txBox="1"/>
              <p:nvPr/>
            </p:nvSpPr>
            <p:spPr>
              <a:xfrm>
                <a:off x="4871242" y="3803790"/>
                <a:ext cx="36004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b="1" dirty="0" smtClean="0">
                    <a:solidFill>
                      <a:schemeClr val="bg1"/>
                    </a:solidFill>
                    <a:latin typeface="Century Gothic"/>
                    <a:ea typeface="Cambria Math" panose="02040503050406030204" pitchFamily="18" charset="0"/>
                  </a:rPr>
                  <a:t>●</a:t>
                </a:r>
                <a:endParaRPr lang="ru-RU" sz="1600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76" name="TextBox 75"/>
              <p:cNvSpPr txBox="1"/>
              <p:nvPr/>
            </p:nvSpPr>
            <p:spPr>
              <a:xfrm>
                <a:off x="4578710" y="4597889"/>
                <a:ext cx="36004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b="1" dirty="0" smtClean="0">
                    <a:solidFill>
                      <a:schemeClr val="bg1"/>
                    </a:solidFill>
                    <a:latin typeface="Century Gothic"/>
                    <a:ea typeface="Cambria Math" panose="02040503050406030204" pitchFamily="18" charset="0"/>
                  </a:rPr>
                  <a:t>●</a:t>
                </a:r>
                <a:endParaRPr lang="ru-RU" sz="1600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cxnSp>
            <p:nvCxnSpPr>
              <p:cNvPr id="78" name="Прямая соединительная линия 77"/>
              <p:cNvCxnSpPr/>
              <p:nvPr/>
            </p:nvCxnSpPr>
            <p:spPr>
              <a:xfrm>
                <a:off x="3116625" y="2718166"/>
                <a:ext cx="2864351" cy="0"/>
              </a:xfrm>
              <a:prstGeom prst="line">
                <a:avLst/>
              </a:prstGeom>
              <a:ln w="28575"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Прямая соединительная линия 78"/>
              <p:cNvCxnSpPr/>
              <p:nvPr/>
            </p:nvCxnSpPr>
            <p:spPr>
              <a:xfrm>
                <a:off x="3969005" y="2718166"/>
                <a:ext cx="0" cy="1174953"/>
              </a:xfrm>
              <a:prstGeom prst="line">
                <a:avLst/>
              </a:prstGeom>
              <a:ln w="28575"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Прямая соединительная линия 79"/>
              <p:cNvCxnSpPr>
                <a:endCxn id="77" idx="2"/>
              </p:cNvCxnSpPr>
              <p:nvPr/>
            </p:nvCxnSpPr>
            <p:spPr>
              <a:xfrm>
                <a:off x="5036502" y="4028122"/>
                <a:ext cx="0" cy="756351"/>
              </a:xfrm>
              <a:prstGeom prst="line">
                <a:avLst/>
              </a:prstGeom>
              <a:ln w="28575"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" name="TextBox 80"/>
              <p:cNvSpPr txBox="1"/>
              <p:nvPr/>
            </p:nvSpPr>
            <p:spPr>
              <a:xfrm>
                <a:off x="3719069" y="3984107"/>
                <a:ext cx="46252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-3</a:t>
                </a:r>
                <a:endParaRPr lang="ru-RU" sz="1600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82" name="TextBox 81"/>
              <p:cNvSpPr txBox="1"/>
              <p:nvPr/>
            </p:nvSpPr>
            <p:spPr>
              <a:xfrm>
                <a:off x="4871242" y="3665227"/>
                <a:ext cx="31074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1</a:t>
                </a:r>
                <a:endParaRPr lang="ru-RU" sz="1600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3" name="TextBox 82"/>
                  <p:cNvSpPr txBox="1"/>
                  <p:nvPr/>
                </p:nvSpPr>
                <p:spPr>
                  <a:xfrm>
                    <a:off x="4305999" y="4488500"/>
                    <a:ext cx="462523" cy="44794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1600" b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a:t>-4</a:t>
                    </a:r>
                    <a14:m>
                      <m:oMath xmlns:m="http://schemas.openxmlformats.org/officeDocument/2006/math">
                        <m:f>
                          <m:fPr>
                            <m:ctrlPr>
                              <a:rPr lang="ru-RU" sz="1600" b="1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1600" b="1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  <m:t>𝟐</m:t>
                            </m:r>
                          </m:num>
                          <m:den>
                            <m:r>
                              <a:rPr lang="ru-RU" sz="1600" b="1" i="1" smtClean="0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  <m:t>𝟑</m:t>
                            </m:r>
                          </m:den>
                        </m:f>
                      </m:oMath>
                    </a14:m>
                    <a:endParaRPr lang="ru-RU" sz="1600" b="1" dirty="0">
                      <a:solidFill>
                        <a:schemeClr val="bg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83" name="TextBox 82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305999" y="4488500"/>
                    <a:ext cx="462523" cy="447943"/>
                  </a:xfrm>
                  <a:prstGeom prst="rect">
                    <a:avLst/>
                  </a:prstGeom>
                  <a:blipFill rotWithShape="1">
                    <a:blip r:embed="rId10"/>
                    <a:stretch>
                      <a:fillRect l="-8000" b="-2703"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18" name="Прямая соединительная линия 117"/>
              <p:cNvCxnSpPr/>
              <p:nvPr/>
            </p:nvCxnSpPr>
            <p:spPr>
              <a:xfrm>
                <a:off x="3116624" y="4793994"/>
                <a:ext cx="2864351" cy="0"/>
              </a:xfrm>
              <a:prstGeom prst="line">
                <a:avLst/>
              </a:prstGeom>
              <a:ln w="28575"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3" name="Правая круглая скобка 122"/>
              <p:cNvSpPr/>
              <p:nvPr/>
            </p:nvSpPr>
            <p:spPr>
              <a:xfrm>
                <a:off x="4753694" y="2715352"/>
                <a:ext cx="117548" cy="2070403"/>
              </a:xfrm>
              <a:prstGeom prst="rightBracket">
                <a:avLst/>
              </a:prstGeom>
              <a:pattFill prst="ltHorz">
                <a:fgClr>
                  <a:schemeClr val="bg1"/>
                </a:fgClr>
                <a:bgClr>
                  <a:schemeClr val="tx1"/>
                </a:bgClr>
              </a:patt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7" name="Полилиния 76"/>
              <p:cNvSpPr/>
              <p:nvPr/>
            </p:nvSpPr>
            <p:spPr>
              <a:xfrm>
                <a:off x="3413951" y="1827517"/>
                <a:ext cx="2329519" cy="3621974"/>
              </a:xfrm>
              <a:custGeom>
                <a:avLst/>
                <a:gdLst>
                  <a:gd name="connsiteX0" fmla="*/ 0 w 2386941"/>
                  <a:gd name="connsiteY0" fmla="*/ 3621974 h 3621974"/>
                  <a:gd name="connsiteX1" fmla="*/ 558141 w 2386941"/>
                  <a:gd name="connsiteY1" fmla="*/ 890649 h 3621974"/>
                  <a:gd name="connsiteX2" fmla="*/ 1662546 w 2386941"/>
                  <a:gd name="connsiteY2" fmla="*/ 2956956 h 3621974"/>
                  <a:gd name="connsiteX3" fmla="*/ 2386941 w 2386941"/>
                  <a:gd name="connsiteY3" fmla="*/ 0 h 3621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6941" h="3621974">
                    <a:moveTo>
                      <a:pt x="0" y="3621974"/>
                    </a:moveTo>
                    <a:cubicBezTo>
                      <a:pt x="140525" y="2311729"/>
                      <a:pt x="281050" y="1001485"/>
                      <a:pt x="558141" y="890649"/>
                    </a:cubicBezTo>
                    <a:cubicBezTo>
                      <a:pt x="835232" y="779813"/>
                      <a:pt x="1357746" y="3105398"/>
                      <a:pt x="1662546" y="2956956"/>
                    </a:cubicBezTo>
                    <a:cubicBezTo>
                      <a:pt x="1967346" y="2808514"/>
                      <a:pt x="2177143" y="1404257"/>
                      <a:pt x="2386941" y="0"/>
                    </a:cubicBezTo>
                  </a:path>
                </a:pathLst>
              </a:custGeom>
              <a:noFill/>
              <a:ln w="4445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69" name="Прямая со стрелкой 68"/>
              <p:cNvCxnSpPr/>
              <p:nvPr/>
            </p:nvCxnSpPr>
            <p:spPr>
              <a:xfrm>
                <a:off x="3124055" y="4003781"/>
                <a:ext cx="2864351" cy="0"/>
              </a:xfrm>
              <a:prstGeom prst="straightConnector1">
                <a:avLst/>
              </a:prstGeom>
              <a:ln w="38100"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Прямая соединительная линия 118"/>
              <p:cNvCxnSpPr/>
              <p:nvPr/>
            </p:nvCxnSpPr>
            <p:spPr>
              <a:xfrm>
                <a:off x="3116625" y="3316234"/>
                <a:ext cx="2864351" cy="0"/>
              </a:xfrm>
              <a:prstGeom prst="line">
                <a:avLst/>
              </a:prstGeom>
              <a:ln w="38100">
                <a:solidFill>
                  <a:srgbClr val="C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25" name="TextBox 124"/>
                  <p:cNvSpPr txBox="1"/>
                  <p:nvPr/>
                </p:nvSpPr>
                <p:spPr>
                  <a:xfrm>
                    <a:off x="4796816" y="2913287"/>
                    <a:ext cx="1225787" cy="44794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1600" b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a:t>-4</a:t>
                    </a:r>
                    <a14:m>
                      <m:oMath xmlns:m="http://schemas.openxmlformats.org/officeDocument/2006/math">
                        <m:f>
                          <m:fPr>
                            <m:ctrlPr>
                              <a:rPr lang="ru-RU" sz="1600" b="1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1600" b="1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  <m:t>𝟐</m:t>
                            </m:r>
                          </m:num>
                          <m:den>
                            <m:r>
                              <a:rPr lang="ru-RU" sz="1600" b="1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  <m:t>𝟑</m:t>
                            </m:r>
                          </m:den>
                        </m:f>
                      </m:oMath>
                    </a14:m>
                    <a:r>
                      <a:rPr lang="en-US" sz="1600" b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a:t> &lt; b &lt; 6</a:t>
                    </a:r>
                    <a:endParaRPr lang="ru-RU" sz="1600" b="1" dirty="0">
                      <a:solidFill>
                        <a:schemeClr val="bg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125" name="TextBox 12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796816" y="2913287"/>
                    <a:ext cx="1225787" cy="447943"/>
                  </a:xfrm>
                  <a:prstGeom prst="rect">
                    <a:avLst/>
                  </a:prstGeom>
                  <a:blipFill rotWithShape="1">
                    <a:blip r:embed="rId11"/>
                    <a:stretch>
                      <a:fillRect l="-2488" b="-4110"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143" name="TextBox 142"/>
            <p:cNvSpPr txBox="1"/>
            <p:nvPr/>
          </p:nvSpPr>
          <p:spPr>
            <a:xfrm>
              <a:off x="3504605" y="3069178"/>
              <a:ext cx="40760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>
                  <a:solidFill>
                    <a:srgbClr val="C00000"/>
                  </a:solidFill>
                  <a:latin typeface="Century Gothic"/>
                </a:rPr>
                <a:t>●</a:t>
              </a:r>
              <a:endParaRPr lang="ru-RU" sz="2000" dirty="0">
                <a:solidFill>
                  <a:srgbClr val="C00000"/>
                </a:solidFill>
              </a:endParaRPr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5325206" y="3069178"/>
              <a:ext cx="40760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>
                  <a:solidFill>
                    <a:srgbClr val="C00000"/>
                  </a:solidFill>
                  <a:latin typeface="Century Gothic"/>
                </a:rPr>
                <a:t>●</a:t>
              </a:r>
              <a:endParaRPr lang="ru-RU" sz="2000" dirty="0">
                <a:solidFill>
                  <a:srgbClr val="C00000"/>
                </a:solidFill>
              </a:endParaRP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4130535" y="3054949"/>
              <a:ext cx="40760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>
                  <a:solidFill>
                    <a:srgbClr val="C00000"/>
                  </a:solidFill>
                  <a:latin typeface="Century Gothic"/>
                </a:rPr>
                <a:t>●</a:t>
              </a:r>
              <a:endParaRPr lang="ru-RU" sz="2000" dirty="0">
                <a:solidFill>
                  <a:srgbClr val="C00000"/>
                </a:solidFill>
              </a:endParaRPr>
            </a:p>
          </p:txBody>
        </p:sp>
      </p:grpSp>
      <p:sp>
        <p:nvSpPr>
          <p:cNvPr id="149" name="TextBox 148"/>
          <p:cNvSpPr txBox="1"/>
          <p:nvPr/>
        </p:nvSpPr>
        <p:spPr>
          <a:xfrm>
            <a:off x="3414270" y="6550223"/>
            <a:ext cx="25124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ПО ЩЕЛЧКУ!</a:t>
            </a:r>
            <a:endParaRPr lang="ru-RU" sz="1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8025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140" grpId="0" animBg="1"/>
      <p:bldP spid="141" grpId="0" animBg="1"/>
      <p:bldP spid="14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534600" cy="36235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Самостоятельная работа. Часть А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Таблица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47984168"/>
                  </p:ext>
                </p:extLst>
              </p:nvPr>
            </p:nvGraphicFramePr>
            <p:xfrm>
              <a:off x="179512" y="476672"/>
              <a:ext cx="8640960" cy="615740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320480"/>
                    <a:gridCol w="4320480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/>
                            <a:t>Вариант</a:t>
                          </a:r>
                          <a:r>
                            <a:rPr lang="ru-RU" baseline="0" dirty="0" smtClean="0"/>
                            <a:t> 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/>
                            <a:t>Вариант 2</a:t>
                          </a:r>
                          <a:endParaRPr lang="ru-RU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sz="1800" b="1" kern="1200" dirty="0" smtClean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1. Найдите значение производной функции </a:t>
                          </a:r>
                          <a:endParaRPr lang="ru-RU" sz="1800" b="1" kern="1200" dirty="0">
                            <a:solidFill>
                              <a:schemeClr val="dk1"/>
                            </a:solidFill>
                            <a:effectLst/>
                            <a:latin typeface="Arial Narrow" panose="020B0606020202030204" pitchFamily="34" charset="0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у =  </a:t>
                          </a:r>
                          <a14:m>
                            <m:oMath xmlns:m="http://schemas.openxmlformats.org/officeDocument/2006/math">
                              <m:r>
                                <a:rPr lang="ru-RU" sz="1800" b="1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𝟑</m:t>
                              </m:r>
                              <m:sSup>
                                <m:sSupPr>
                                  <m:ctrlP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х</m:t>
                                  </m:r>
                                </m:e>
                                <m:sup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𝟐</m:t>
                                  </m:r>
                                </m:sup>
                              </m:sSup>
                            </m:oMath>
                          </a14:m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  –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𝟖</m:t>
                                  </m:r>
                                </m:num>
                                <m:den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х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 в точке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х</m:t>
                                  </m:r>
                                </m:e>
                                <m:sub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𝟎</m:t>
                                  </m:r>
                                </m:sub>
                              </m:sSub>
                            </m:oMath>
                          </a14:m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 = 2.</a:t>
                          </a:r>
                        </a:p>
                        <a:p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1) 10         2) 8         3) 14          4) 16</a:t>
                          </a:r>
                        </a:p>
                        <a:p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2. Наудите угловой коэффициент </a:t>
                          </a:r>
                          <a:r>
                            <a:rPr lang="ru-RU" sz="1800" b="1" kern="1200" dirty="0" smtClean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касательной, </a:t>
                          </a:r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проведенной к графику функции у = </a:t>
                          </a:r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uncPr>
                                <m:fName>
                                  <m:r>
                                    <a:rPr lang="ru-RU" sz="1800" b="1" i="0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𝐬𝐢𝐧</m:t>
                                  </m:r>
                                </m:fName>
                                <m:e>
                                  <m:r>
                                    <a:rPr lang="ru-RU" sz="1800" b="1" i="0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х</m:t>
                                  </m:r>
                                </m:e>
                              </m:func>
                            </m:oMath>
                          </a14:m>
                          <a:r>
                            <a:rPr lang="ru-RU" sz="1800" b="1" i="0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  – </a:t>
                          </a:r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uncPr>
                                <m:fName>
                                  <m:r>
                                    <a:rPr lang="ru-RU" sz="1800" b="1" i="0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𝐜𝐨𝐬</m:t>
                                  </m:r>
                                </m:fName>
                                <m:e>
                                  <m:r>
                                    <a:rPr lang="ru-RU" sz="1800" b="1" i="0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х</m:t>
                                  </m:r>
                                </m:e>
                              </m:func>
                            </m:oMath>
                          </a14:m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 в точке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х</m:t>
                                  </m:r>
                                </m:e>
                                <m:sub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𝟎</m:t>
                                  </m:r>
                                </m:sub>
                              </m:sSub>
                            </m:oMath>
                          </a14:m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𝝅</m:t>
                                  </m:r>
                                </m:num>
                                <m:den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𝟒</m:t>
                                  </m:r>
                                </m:den>
                              </m:f>
                            </m:oMath>
                          </a14:m>
                          <a:endParaRPr lang="ru-RU" sz="1800" b="1" kern="1200" dirty="0">
                            <a:solidFill>
                              <a:schemeClr val="dk1"/>
                            </a:solidFill>
                            <a:effectLst/>
                            <a:latin typeface="Arial Narrow" panose="020B0606020202030204" pitchFamily="34" charset="0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1)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𝟐</m:t>
                                  </m:r>
                                </m:e>
                              </m:rad>
                            </m:oMath>
                          </a14:m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         2) 0           3) 1            4) – 1</a:t>
                          </a:r>
                        </a:p>
                        <a:p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3. Тело движется прямолинейно  по закону </a:t>
                          </a:r>
                          <a:r>
                            <a:rPr lang="en-US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s</a:t>
                          </a:r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(</a:t>
                          </a:r>
                          <a:r>
                            <a:rPr lang="en-US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t</a:t>
                          </a:r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) 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𝒕</m:t>
                                  </m:r>
                                </m:e>
                                <m:sup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𝟒</m:t>
                                  </m:r>
                                </m:sup>
                              </m:sSup>
                            </m:oMath>
                          </a14:m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𝟑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𝒕</m:t>
                                  </m:r>
                                </m:e>
                                <m:sup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𝟑</m:t>
                                  </m:r>
                                </m:sup>
                              </m:sSup>
                            </m:oMath>
                          </a14:m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 –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𝒕</m:t>
                                  </m:r>
                                </m:e>
                                <m:sup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𝟐</m:t>
                                  </m:r>
                                </m:sup>
                              </m:sSup>
                            </m:oMath>
                          </a14:m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 + 8. Чему будет равна мгновенная скорость (м/с) через 3 с после начала движения?</a:t>
                          </a:r>
                        </a:p>
                        <a:p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1) 123       2) 111     3) 108      4) 121</a:t>
                          </a:r>
                        </a:p>
                        <a:p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4. Составьте уравнение касательной к графику функции у =  4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х</m:t>
                                  </m:r>
                                </m:e>
                              </m:rad>
                            </m:oMath>
                          </a14:m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 в точке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х</m:t>
                                  </m:r>
                                </m:e>
                                <m:sub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𝟎</m:t>
                                  </m:r>
                                </m:sub>
                              </m:sSub>
                            </m:oMath>
                          </a14:m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 = 4.</a:t>
                          </a:r>
                        </a:p>
                        <a:p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1) у =  х – 4       3) у = х + 8</a:t>
                          </a:r>
                        </a:p>
                        <a:p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2) у = 2х + 4      4) у = х + 4</a:t>
                          </a:r>
                        </a:p>
                        <a:p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5. Укажите точку максимума функции </a:t>
                          </a:r>
                        </a:p>
                        <a:p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у = 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𝟑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𝟑</m:t>
                                  </m:r>
                                </m:sup>
                              </m:sSup>
                            </m:oMath>
                          </a14:m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 – 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𝟑</m:t>
                                  </m:r>
                                </m:num>
                                <m:den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𝟐</m:t>
                                  </m:r>
                                </m:den>
                              </m:f>
                              <m:sSup>
                                <m:sSupPr>
                                  <m:ctrlP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𝟐</m:t>
                                  </m:r>
                                </m:sup>
                              </m:sSup>
                            </m:oMath>
                          </a14:m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 + 2</a:t>
                          </a:r>
                          <a:r>
                            <a:rPr lang="en-US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x</a:t>
                          </a:r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 </a:t>
                          </a:r>
                        </a:p>
                        <a:p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1) 2        2) – 1        3) 1       4) – 2</a:t>
                          </a:r>
                          <a:endParaRPr lang="ru-RU" b="1" dirty="0">
                            <a:latin typeface="Arial Narrow" panose="020B0606020202030204" pitchFamily="34" charset="0"/>
                          </a:endParaRPr>
                        </a:p>
                      </a:txBody>
                      <a:tcPr>
                        <a:solidFill>
                          <a:schemeClr val="tx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sz="1800" b="1" kern="1200" dirty="0" smtClean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1. Найдите значение производной функции </a:t>
                          </a:r>
                          <a:endParaRPr lang="ru-RU" sz="1800" b="1" kern="1200" dirty="0">
                            <a:solidFill>
                              <a:schemeClr val="dk1"/>
                            </a:solidFill>
                            <a:effectLst/>
                            <a:latin typeface="Arial Narrow" panose="020B0606020202030204" pitchFamily="34" charset="0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у = 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х</m:t>
                                  </m:r>
                                </m:e>
                                <m:sup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𝟑</m:t>
                                  </m:r>
                                </m:sup>
                              </m:sSup>
                            </m:oMath>
                          </a14:m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  –  </a:t>
                          </a:r>
                          <a14:m>
                            <m:oMath xmlns:m="http://schemas.openxmlformats.org/officeDocument/2006/math">
                              <m:r>
                                <a:rPr lang="ru-RU" sz="1800" b="1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𝟖</m:t>
                              </m:r>
                              <m:rad>
                                <m:radPr>
                                  <m:degHide m:val="on"/>
                                  <m:ctrlP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х</m:t>
                                  </m:r>
                                </m:e>
                              </m:rad>
                            </m:oMath>
                          </a14:m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 в точке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х</m:t>
                                  </m:r>
                                </m:e>
                                <m:sub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𝟎</m:t>
                                  </m:r>
                                </m:sub>
                              </m:sSub>
                            </m:oMath>
                          </a14:m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 =  4.</a:t>
                          </a:r>
                        </a:p>
                        <a:p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1) 50           2) 46          3) 48         4) 40       </a:t>
                          </a:r>
                        </a:p>
                        <a:p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2. Определите угол, образованный касательной, проведенной к графику функции у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𝟒</m:t>
                                  </m:r>
                                </m:num>
                                <m:den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х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  в точке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х</m:t>
                                  </m:r>
                                </m:e>
                                <m:sub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𝟎</m:t>
                                  </m:r>
                                </m:sub>
                              </m:sSub>
                            </m:oMath>
                          </a14:m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 = – 2.</a:t>
                          </a:r>
                        </a:p>
                        <a:p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1) 45</a:t>
                          </a:r>
                          <a:r>
                            <a:rPr lang="en-US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º</a:t>
                          </a:r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        2) 30º        3) 60º          4) 135º </a:t>
                          </a:r>
                        </a:p>
                        <a:p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3. Тело движется прямолинейно  по закону </a:t>
                          </a:r>
                          <a:r>
                            <a:rPr lang="en-US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s</a:t>
                          </a:r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(</a:t>
                          </a:r>
                          <a:r>
                            <a:rPr lang="en-US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t</a:t>
                          </a:r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) 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𝟓</m:t>
                                  </m:r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𝒕</m:t>
                                  </m:r>
                                </m:e>
                                <m:sup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𝟐</m:t>
                                  </m:r>
                                </m:sup>
                              </m:sSup>
                            </m:oMath>
                          </a14:m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 – 3</a:t>
                          </a:r>
                          <a:r>
                            <a:rPr lang="en-US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t</a:t>
                          </a:r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 + 6. Через сколько секунд после начала движения произойдет остановка?</a:t>
                          </a:r>
                        </a:p>
                        <a:p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1)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𝟑</m:t>
                                  </m:r>
                                </m:num>
                                <m:den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𝟏𝟎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            2)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𝟏𝟎</m:t>
                                  </m:r>
                                </m:num>
                                <m:den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𝟑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           3)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𝟑</m:t>
                                  </m:r>
                                </m:num>
                                <m:den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𝟓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               4) 6</a:t>
                          </a:r>
                        </a:p>
                        <a:p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4. Составьте уравнение касательной к графику функции у 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х</m:t>
                                  </m:r>
                                </m:e>
                                <m:sup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𝟒</m:t>
                                  </m:r>
                                </m:sup>
                              </m:sSup>
                            </m:oMath>
                          </a14:m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 – 2 точке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х</m:t>
                                  </m:r>
                                </m:e>
                                <m:sub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𝟎</m:t>
                                  </m:r>
                                </m:sub>
                              </m:sSub>
                            </m:oMath>
                          </a14:m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 = 1.</a:t>
                          </a:r>
                        </a:p>
                        <a:p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1) у = 4х – 3         3) у = 2х – 1</a:t>
                          </a:r>
                        </a:p>
                        <a:p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2) у = 4х – 5         4) у = 2х – 4</a:t>
                          </a:r>
                        </a:p>
                        <a:p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5. Укажите точку минимума функции </a:t>
                          </a:r>
                        </a:p>
                        <a:p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у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𝟑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𝟑</m:t>
                                  </m:r>
                                </m:sup>
                              </m:sSup>
                            </m:oMath>
                          </a14:m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 + 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𝟐</m:t>
                                  </m:r>
                                </m:den>
                              </m:f>
                              <m:sSup>
                                <m:sSupPr>
                                  <m:ctrlP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ru-RU" sz="18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𝟐</m:t>
                                  </m:r>
                                </m:sup>
                              </m:sSup>
                            </m:oMath>
                          </a14:m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 – 6</a:t>
                          </a:r>
                          <a:r>
                            <a:rPr lang="en-US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x</a:t>
                          </a:r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  убывает?</a:t>
                          </a:r>
                        </a:p>
                        <a:p>
                          <a:r>
                            <a:rPr lang="ru-RU" sz="18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1) 2        2) – 3        3) 3       4) – 2</a:t>
                          </a:r>
                          <a:endParaRPr lang="ru-RU" b="1" dirty="0">
                            <a:latin typeface="Arial Narrow" panose="020B0606020202030204" pitchFamily="34" charset="0"/>
                          </a:endParaRPr>
                        </a:p>
                      </a:txBody>
                      <a:tcPr>
                        <a:solidFill>
                          <a:schemeClr val="tx1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Таблица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47984168"/>
                  </p:ext>
                </p:extLst>
              </p:nvPr>
            </p:nvGraphicFramePr>
            <p:xfrm>
              <a:off x="179512" y="476672"/>
              <a:ext cx="8640960" cy="615740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320480"/>
                    <a:gridCol w="4320480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/>
                            <a:t>Вариант</a:t>
                          </a:r>
                          <a:r>
                            <a:rPr lang="ru-RU" baseline="0" dirty="0" smtClean="0"/>
                            <a:t> 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/>
                            <a:t>Вариант 2</a:t>
                          </a:r>
                          <a:endParaRPr lang="ru-RU" dirty="0"/>
                        </a:p>
                      </a:txBody>
                      <a:tcPr/>
                    </a:tc>
                  </a:tr>
                  <a:tr h="5786565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6955" r="-100000" b="-17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00000" t="-6955" b="-1791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5" name="Рисунок 4" descr="http://images02.olx-st.com/ui/8/68/74/1284128081_120236474_1-MATH-TUTOR-Certified-Teacher-Your-home-or-public-place-Etobicoke-Mississauga-Toronto-Etobicoke-Toronto-128412808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436" y="5721449"/>
            <a:ext cx="1228080" cy="11250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83244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6708" y="116632"/>
            <a:ext cx="7462592" cy="36235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Самостоятельная работа. 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Таблица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52905771"/>
                  </p:ext>
                </p:extLst>
              </p:nvPr>
            </p:nvGraphicFramePr>
            <p:xfrm>
              <a:off x="395536" y="548680"/>
              <a:ext cx="8439248" cy="356438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439248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latin typeface="+mj-lt"/>
                            </a:rPr>
                            <a:t>Часть В</a:t>
                          </a:r>
                          <a:endParaRPr lang="ru-RU" sz="2000" dirty="0">
                            <a:latin typeface="+mj-lt"/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rtl="0" eaLnBrk="1" latinLnBrk="0" hangingPunct="1"/>
                          <a:r>
                            <a:rPr lang="ru-RU" sz="2000" b="1" kern="1200" dirty="0" smtClean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6. Материальная точка движется прямолинейно по закону </a:t>
                          </a:r>
                          <a:r>
                            <a:rPr lang="en-US" sz="20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s</a:t>
                          </a:r>
                          <a:r>
                            <a:rPr lang="ru-RU" sz="20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(</a:t>
                          </a:r>
                          <a:r>
                            <a:rPr lang="en-US" sz="20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t</a:t>
                          </a:r>
                          <a:r>
                            <a:rPr lang="ru-RU" sz="20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) = 2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20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ru-RU" sz="2000" b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t</m:t>
                                  </m:r>
                                </m:e>
                                <m:sup>
                                  <m:r>
                                    <a:rPr lang="ru-RU" sz="2000" b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ru-RU" sz="20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 – 2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20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ru-RU" sz="2000" b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t</m:t>
                                  </m:r>
                                </m:e>
                                <m:sup>
                                  <m:r>
                                    <a:rPr lang="ru-RU" sz="2000" b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ru-RU" sz="20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 + 5</a:t>
                          </a:r>
                          <a:r>
                            <a:rPr lang="en-US" sz="20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t</a:t>
                          </a:r>
                          <a:r>
                            <a:rPr lang="ru-RU" sz="20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. Укажите промежуток времени, когда мгновенная скорость точки была меньше, чем 21 м/с?  </a:t>
                          </a:r>
                          <a:endParaRPr lang="ru-RU" sz="2000" dirty="0">
                            <a:effectLst/>
                            <a:latin typeface="Arial Narrow" panose="020B0606020202030204" pitchFamily="34" charset="0"/>
                          </a:endParaRPr>
                        </a:p>
                        <a:p>
                          <a:pPr rtl="0" eaLnBrk="1" latinLnBrk="0" hangingPunct="1"/>
                          <a:r>
                            <a:rPr lang="ru-RU" sz="20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7. Составьте уравнение касательной к графику функции у =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ru-RU" sz="20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ru-RU" sz="20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2х−3</m:t>
                                  </m:r>
                                </m:e>
                              </m:rad>
                            </m:oMath>
                          </a14:m>
                          <a:r>
                            <a:rPr lang="ru-RU" sz="20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, которая образует с положительным направлением оси Ох угол 45º.</a:t>
                          </a:r>
                          <a:endParaRPr lang="ru-RU" sz="2000" dirty="0">
                            <a:effectLst/>
                            <a:latin typeface="Arial Narrow" panose="020B0606020202030204" pitchFamily="34" charset="0"/>
                          </a:endParaRPr>
                        </a:p>
                        <a:p>
                          <a:pPr rtl="0" eaLnBrk="1" latinLnBrk="0" hangingPunct="1"/>
                          <a:r>
                            <a:rPr lang="ru-RU" sz="20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8. Найдите наибольшее и наименьшее значения функции у 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20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ru-RU" sz="20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х</m:t>
                                  </m:r>
                                </m:e>
                                <m:sup>
                                  <m:r>
                                    <a:rPr lang="ru-RU" sz="20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ru-RU" sz="20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 − 3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20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ru-RU" sz="20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х</m:t>
                                  </m:r>
                                </m:e>
                                <m:sup>
                                  <m:r>
                                    <a:rPr lang="ru-RU" sz="2000" b="1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ru-RU" sz="20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 + 1 на  отрезке [− 2; 1].  </a:t>
                          </a:r>
                          <a:endParaRPr lang="ru-RU" sz="2000" dirty="0">
                            <a:effectLst/>
                            <a:latin typeface="Arial Narrow" panose="020B0606020202030204" pitchFamily="34" charset="0"/>
                          </a:endParaRPr>
                        </a:p>
                        <a:p>
                          <a:r>
                            <a:rPr lang="ru-RU" sz="2000" b="1" kern="1200" dirty="0">
                              <a:solidFill>
                                <a:schemeClr val="dk1"/>
                              </a:solidFill>
                              <a:effectLst/>
                              <a:latin typeface="Arial Narrow" panose="020B0606020202030204" pitchFamily="34" charset="0"/>
                              <a:ea typeface="+mn-ea"/>
                              <a:cs typeface="+mn-cs"/>
                            </a:rPr>
                            <a:t>9. Разложите число 30 на два неотрицательных слагаемых так, чтобы сумма квадратов этих чисел была наименьшей. Укажите сумму квадратов полученных слагаемых. </a:t>
                          </a:r>
                          <a:endParaRPr lang="ru-RU" sz="2000" dirty="0">
                            <a:latin typeface="Arial Narrow" panose="020B0606020202030204" pitchFamily="34" charset="0"/>
                          </a:endParaRPr>
                        </a:p>
                      </a:txBody>
                      <a:tcPr>
                        <a:solidFill>
                          <a:schemeClr val="tx1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Таблица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52905771"/>
                  </p:ext>
                </p:extLst>
              </p:nvPr>
            </p:nvGraphicFramePr>
            <p:xfrm>
              <a:off x="395536" y="548680"/>
              <a:ext cx="8439248" cy="356438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439248"/>
                  </a:tblGrid>
                  <a:tr h="3962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latin typeface="+mj-lt"/>
                            </a:rPr>
                            <a:t>Часть В</a:t>
                          </a:r>
                          <a:endParaRPr lang="ru-RU" sz="2000" dirty="0">
                            <a:latin typeface="+mj-lt"/>
                          </a:endParaRPr>
                        </a:p>
                      </a:txBody>
                      <a:tcPr/>
                    </a:tc>
                  </a:tr>
                  <a:tr h="3168142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72" t="-13462" r="-72" b="-3269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8566592"/>
              </p:ext>
            </p:extLst>
          </p:nvPr>
        </p:nvGraphicFramePr>
        <p:xfrm>
          <a:off x="467541" y="4725144"/>
          <a:ext cx="8270454" cy="158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2588"/>
                <a:gridCol w="431502"/>
                <a:gridCol w="431502"/>
                <a:gridCol w="431502"/>
                <a:gridCol w="431502"/>
                <a:gridCol w="359584"/>
                <a:gridCol w="1150672"/>
                <a:gridCol w="1078756"/>
                <a:gridCol w="1654090"/>
                <a:gridCol w="1078756"/>
              </a:tblGrid>
              <a:tr h="370840">
                <a:tc>
                  <a:txBody>
                    <a:bodyPr/>
                    <a:lstStyle/>
                    <a:p>
                      <a:endParaRPr lang="ru-RU" sz="2000" b="1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anose="020B0606020202030204" pitchFamily="34" charset="0"/>
                        </a:rPr>
                        <a:t>Часть А</a:t>
                      </a:r>
                      <a:endParaRPr lang="ru-RU" sz="2000" b="1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anose="020B0606020202030204" pitchFamily="34" charset="0"/>
                        </a:rPr>
                        <a:t>Часть В</a:t>
                      </a:r>
                      <a:endParaRPr lang="ru-RU" sz="2000" b="1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anose="020B0606020202030204" pitchFamily="34" charset="0"/>
                        </a:rPr>
                        <a:t>Задание </a:t>
                      </a:r>
                      <a:endParaRPr lang="ru-RU" sz="2000" b="1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ru-RU" sz="2000" b="1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anose="020B0606020202030204" pitchFamily="34" charset="0"/>
                        </a:rPr>
                        <a:t>2</a:t>
                      </a:r>
                      <a:endParaRPr lang="ru-RU" sz="2000" b="1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ru-RU" sz="2000" b="1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anose="020B0606020202030204" pitchFamily="34" charset="0"/>
                        </a:rPr>
                        <a:t>4</a:t>
                      </a:r>
                      <a:endParaRPr lang="ru-RU" sz="2000" b="1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anose="020B0606020202030204" pitchFamily="34" charset="0"/>
                        </a:rPr>
                        <a:t>5</a:t>
                      </a:r>
                      <a:endParaRPr lang="ru-RU" sz="2000" b="1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anose="020B0606020202030204" pitchFamily="34" charset="0"/>
                        </a:rPr>
                        <a:t>6</a:t>
                      </a:r>
                      <a:endParaRPr lang="ru-RU" sz="2000" b="1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anose="020B0606020202030204" pitchFamily="34" charset="0"/>
                        </a:rPr>
                        <a:t>7</a:t>
                      </a:r>
                      <a:endParaRPr lang="ru-RU" sz="2000" b="1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anose="020B0606020202030204" pitchFamily="34" charset="0"/>
                        </a:rPr>
                        <a:t>8</a:t>
                      </a:r>
                      <a:endParaRPr lang="ru-RU" sz="2000" b="1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anose="020B0606020202030204" pitchFamily="34" charset="0"/>
                        </a:rPr>
                        <a:t>9</a:t>
                      </a:r>
                      <a:endParaRPr lang="ru-RU" sz="2000" b="1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anose="020B0606020202030204" pitchFamily="34" charset="0"/>
                        </a:rPr>
                        <a:t>Вариант 1</a:t>
                      </a:r>
                      <a:endParaRPr lang="ru-RU" sz="2000" b="1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ea typeface="Times New Roman"/>
                          <a:cs typeface="Times New Roman"/>
                        </a:rPr>
                        <a:t> [0; 2)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Arial Narrow" panose="020B0606020202030204" pitchFamily="34" charset="0"/>
                          <a:ea typeface="Times New Roman"/>
                          <a:cs typeface="Times New Roman"/>
                        </a:rPr>
                        <a:t>у = х – 2</a:t>
                      </a:r>
                      <a:endParaRPr lang="ru-RU" sz="2000" b="1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у</a:t>
                      </a:r>
                      <a:r>
                        <a:rPr lang="ru-RU" sz="2000" b="1" baseline="-25000" dirty="0">
                          <a:effectLst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наим</a:t>
                      </a: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 = </a:t>
                      </a: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ea typeface="Times New Roman"/>
                          <a:cs typeface="Times New Roman"/>
                        </a:rPr>
                        <a:t>− 19</a:t>
                      </a: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, у</a:t>
                      </a:r>
                      <a:r>
                        <a:rPr lang="ru-RU" sz="2000" b="1" baseline="-25000" dirty="0">
                          <a:effectLst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наиб</a:t>
                      </a: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 = 1</a:t>
                      </a: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450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anose="020B0606020202030204" pitchFamily="34" charset="0"/>
                        </a:rPr>
                        <a:t>Вариант 2</a:t>
                      </a:r>
                      <a:endParaRPr lang="ru-RU" sz="2000" b="1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7037838" y="6550223"/>
            <a:ext cx="20938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ПО ЩЕЛЧКУ!</a:t>
            </a:r>
            <a:endParaRPr lang="ru-RU" sz="11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AutoShape 2" descr="data:image/jpeg;base64,/9j/4AAQSkZJRgABAQAAAQABAAD/2wCEAAkGBxQTEhUUExQWFhUXGRgXFxgYGRcYHBwXFRYXFxoWFxUYHCggGBwlHBcYITIhJSkrLi4uFx8zODMsNygtLisBCgoKDg0OGxAQGywkICYsLCwsLCwsLCwsLCwsLCwsLCwsLCwsLCwsLCwsLCwsLCwsLCwsLCwsLCwsLCwsLCwsLP/AABEIAMgA7AMBEQACEQEDEQH/xAAcAAABBAMBAAAAAAAAAAAAAAAHAAQFBgECAwj/xABSEAACAQMBBAYFBgoGBwcFAAABAgMABBEhBQYSMQcTQVFhcRQiMoGRI0JSobHBFRczU2JygpKT0UNUc7LS8AgkNHSi0+FjlKOkw9TxFjVEVYP/xAAbAQACAwEBAQAAAAAAAAAAAAAABAEDBQIGB//EADQRAAICAQMCBQIEBQQDAAAAAAABAgMRBBIhBTETIkFRYRQyI0JSkQYVM3HRQ4GhsSRy8P/aAAwDAQACEQMRAD8AONACoAVACoAVACoAVACoAVACoAVACoA0dgAT3VDIbwslSG2JeNiDkE6A6jHZWI9fYpvHY82+p3K147D1N4jjVAT54+6r49TWOUNrq6xzER3iY6CMfvf9KldRcpKMI8sF1aU5bYQGkm15WYDiCrnUir3puoSmlhJFkpa6ViTSSJtdswj5x+BrR8CxcNGt24Zn8Nw/SPwNT4FnsBmLbMLMFDak4Gh51DqmlloMkjVYGkjgAknAAyT3AUBgHm398ZJSUtsog+f85vL6I+ukbdQ28RH6dMsZmVW4kk41cuxcEYYsSRr3k0rh7k2xp7djUUG5K10Y3qbVICoAVACoAVACoAVACoAVACoAVACoAVACoAVACoAwaAIvb91wRHvb1R99Ka23w6sruJdQv8Gltd2QdjsuR14gMZ79Ky6dDZNbjF03T7bYbnxk6vsaUdmfIiun061FkumXrtyYi2PLnJXAx313ptDZG6M36HVHT742JtDFNTgDJ8Na9q3iOZM9H6YY5GzZT/Rmq/qK16nGDWa0ZMcSkZqY3Rn2Zy8mthDmZMfSB+Fc6mWKgiXXNZJ2DnfXePrmNvEfkwfXYfOI+aP0R9dIam/nah7Taf8AMyDghAFLRihxyY3vRy8x9tSklJB+V/2DTHyFayMU2qQFQAqAFQAqAFQAqAFQAqAFQAqAFQAqAFQAqAFQBg0AVjbs4aZUzouM+/U/VWPrLU9QovsjC6hbGd8YN8IdS7eRQAgzjTuFXz6jVFYjyMz6pTBbY8nFd5Dn2BjzNcR6nH1RSuswz9pJWm1Y5Dj2Sew/cacq1ULHhD2n11V3buddm7PWIHGpJ1Pb4U3ZZKfcdby8jw1VyQVfbW0RI3Cvsr2957T5Vp6WnatzK5Nkhu/Y8I6xvaYafq/9aX1Nu57TqKwVzf7ergzbwn1v6Rh80fQHic1lanUqHlXce02mcvO+wy3e3NLwGWVihK5jUY5YyC2e/uqunTZjun3LLdW1PEexDwPkVVwhjlje97PMfbXP5kT+VhnTkK1kYzNqkBUAKgBUAKgBUAKgBhtfbMFsvHcTJEve7AZ8hzPuoApl70xbOQHqzNOQcYijJ94ZsL9dQ2l3ZKTfZELP03DXq9nzt3cTqmR3nCtjy1rh3Vr8x14c/Y4fjqn/AP1Z/wC8j/lVH1FX6iVTZ7HSPpsfHr7NkB/RmVhjz4Br4VPjVvswdNi9CT2d0z2bA+kQ3FuR9JC6nyZNc+YFdKcX2Zw4td0WjYu/Wz7rHU3UZJ5Kx4G/dbBrogsYoAzQBznk4VY9wJ+FRJ4XBzKWE2U7Zlk1zIztoM6n7hWBRppaqyU7OOTzOm0ktZdKyfHJYfwHFjHD7861rLRUpYwba6fRtxgg7+06p+HmDyPhWTqaFVPBi6ujwJqK9RvInaOdVSTj5oissx5Xcs2w7svHrzXQ+Pca29Jd4leX3PS6G7xalnuNd4r/AIR1anU+0e4d3vrU0tW97mNSeERWybPrJMfNGreXdTeps2Q4IXI73z2/6NGEj/KOCF/RGPax29wrCvt2L5G6KfEb+Cq7kbtde5nmyUU5GfnvnJJPaB2+NLaenf55jOov2R8OASrjRG/VP2VoehnIEFmNKyfzM2M+VG08WceY+2uXJKSyQ2lFhgTkK2EZAnkA5kDzOKkDYGoAzUgKgBUAKgCo9I++S7Ot+IDjnkysCd7Y9oj6I0z7hQGM8IBr2st1Kbi9kM0p7+SjUhVHLAyazbtXKT2wH69OorMu5Ix2oHZSmG35nkZ3ceVYOU7nPBGoLdpOirnv7z4VdGmC5kVOcnwjrbWxUesxcnUk4HwA5D3momoP7Ykxcku516sd1V7EdqTNTCM/5/zzo2Z7cBux3Kft/aMLs0aKmmhkIyc9y4+2tCiqdazJtiV1sJvCX+5K7odIt5s4gLJ6RB2xOxOB+gxyU+seFNRlnuLyil2eQ57ndJNntAYQmKYc4XI4jjtQjRx5a+FS3hZK5zUFlk4dvJnBDY76RXUa921mf/M6s4wSUHDjK4wddPGnYqOMr1NCG3GY+p1NdHZXNvvmVQOwa+/NZWvl5kYXVJfiRQwc6GkZNYZmvsyT2FJwRSOeQ+4VpdKTmsG10qL8Nsh5pCzFjzNerjFRW1GlIsmwrfgiyebany7Ky9RPdMlIFm0r0zzySMScsQvgoOAAOzSsC5uVht1wUK449SV2XvHNbpwJwlckgMOROp1FXQ1EoLGCizSxlLOR22+Fw4KkIMjGQDnXTvrt6qfscfSRXqQ2VRSzHCgc/uqiuErp7Yl+HwkV7aG8bNkRqFH0m1J8cdleg0/R4JJ2dy+NKXcjr7eK8k0a6mxgDCsVGBy0XFai0lSwkjuOkpjy0QU0OdW9Y97Ek/E1LhGPG0u2VpYwWPo2huJL+FIZJFVTxygM4XgXmGAONdBildWoRj8iOtjCMfk9F5rLMYWajICzUgcru5WON5HOFRSzHuCjJPwFAHmyfaUm0LqS9lyOL1Yk+hEM8Iz3+PnWfrbX9sR7SVpeZkiFpRLGC95Gl7cHiEUfttqTz4EzjiPj3DvpmEElukUym28IcQQhF4Ry595JPMk9pNVOTbyW4SRvUEo4Xc/DgLgu2Qi+Pef0RzJ/nXdcc8+hzJ4GlwskkkdpB69xOQnFj2VPNzj2QBk+AFXaepTlvKLbHFbQs7udFezraEJLEtxJzaSQcz+iucKPCnWxVRbG2/nRvZvYTm1t0imRDIhjXVig4ur8eIDHvFClkMNHni3hIKsCVIYAEaFW0ZG/z3UN+jLa64z4frwH/ov22b6BWnx1kb9VJ+lhQVYjsz91Z9lMFZF+jZgXaNVatKXbITwANK0jYwcby5WNSx/+arssVccsqutjVFyZUpZi7Fj2nNYFlrlJyZ5i6x3W7vQzFGZGCLqT/nWohF3NRiFVMrpKKJfaydXCkY7Tr7tftr1OgpUOF6HqKa1VBRRE9XyrUb7nWeS4RrhQPAD6qxnydAxuNybpZH4ArJxEqeIDQkkZB7azp6exy4NOGrrSWUIbpXn0B++tR9NaD1dfsZl3duY1LNHoOfCQceOK4s084wciHqa3wU3ee6JkWPPqgBvMnODXoOi0wlVua5Y7Qo4ydNjbC61eN2KpyAHMn7hUdQ6tKhuEO5Nt3PBdt2dy4Pyk0K9VwEguefL1ufIDOtZ+n1eqte6T4M67VzbxEo+9r21zcpbbMtwSTjrFJwxGnqqdAg5lu3FbNTsrjvmxmmU6o77WGPdTdiCyj4YkwzhTIcliWC45nsznTxrPssc3lmZbbKx5ZHb6b4eiFI4gjytqwYnCr3kDXJq3T6d2sytbrVRwlllXm6Q7sjRIVPfwsfqLU5Hp8PzMzn1ezHY7bL3q2hOrMskK4bhwYieQB7G8arnpqYvGWXQ6hdJZSR36btvmK1S0T8pdkofCJcF29+VHvPdWbKW1ZN2MdzwDqzhCqAOQGB7qx/ue41MYSR0nl4VzjJ5Ad5PIeA8e4GrKoOUyuc8IZbEtiqNI5y8rFifDko8NNceNW3zTaivQ4pjjkkaXLjSaQKpZjgKCSfAa11COZYOW8ckfE/Cr3E2jEZx9GMahfM8z4nwq2zmXhwOISxFzYSuiLd5oYWvp1xPc6qCNY4R7Kj9bn2dlPcVxwJxW58l1lmyaqyxyMMId2T5rqPcouieXN5tmtBeX8JHsyM47NCxdce40W/fFnNXZly6FQz3Vwin1WiST9oNjP11TOt2V4XdMX6pp5WtNd+4XXuJk9XPLypaMNeuEuDBlq7avJuGTxSO2WPxNUT0OttfmFXOV0vPIdW2yk+fKPIfzNMVdHmnmzkcr0dC+6wnrO2RBhAMd/f760oUwrWIrBsU1Vwj5Oww2/GTwEd5Hxp3SvDZYyq7z7x21hHxTv65GViXBds8sL2DxNWzuSISIW3362o1pHtDqbVbRnVShL8YUzCHOeR1P1Uh3Z0FmNgwBHI0AbYoAb7RUmKQAZJRgB44Ncz+1kruAPejZcyhZ2jkCgBHJUgD6JJPZTPRb3FOElg3KLoSSjk7btbZVFMchwvNSeQPaKr6v0ydslKvvk6v0/qmO9rbfutqmOxtEKxqq8WuOIIOEvIRyTOPVpymiOnrTs7iqojp/PN8vsEzcjcyHZ8eF9eZh8pKRgn9FR81fClrbnY/gQtulY+R9vVt5LOEucFzpGpPtN/IczUU1OyWEI6m9UwcgQcTSyPJIeJ3JJPie7wFbcYxrWEeUnZK6W5nWWMAVzGXqTKOIlv6O7fNs50/Kt2foJSGqn+Izb0FSdKZSOku66/bLrxZW3iRAPos+Wb7axtXPbXg9DpI5m2MwKz0sDbI3aPyhKZGOIR+9tX8sJp+1TtHkTZRNbngkyOwchy8qTby8lyWFgVADLaQLmOMcmbib9SPBI954R76Yp8uZMruy2khzZ7MN5eW9pj1XcSS+EER4mz56KPOjRw5c2V6iXCiHW5YDQDAAwB3AaAU3NhVEaKK47jDeCJj3rzMsVpbyXQ4wkssZCxRnI4gZG0ZgNSo+OtWKInZPLwCLpni6va8xzpJDGw/c4PtU0WrOP7hRjzZ9iY6B7Ns3Nz80KkA8W9o/AY+NMaePJm9X1GK8r4QWWUnXBNPZSPL7Jye5LJpwn6J+FG6JHhW99pq1dopnld0Sew20Yd1Kalcm70ScnCSfuVDpT39Fkot4AHunAIzyjUnSRhjU50A99Lbscm4AnaCs3WTzMZJWyzOxySccteXdjwFctuQYDVtzZ/V7O2Ts8H8tLbIx5aRr1znHiyj410ATkQAADkNKGBtQAqAILe/bVtbQMbkgq4KiPmz5HsqO3z7KsqrnOXlLKoSlLynnwqDllBVOIhQSTgc1Ti7SFP1ZrdjlLbJ8m/BqPlk+Qt9DF7E1vJEsapLGw6xhzcNkqx7ewjHLSsrWxlGzlmRrU1ZyESkxMqG925RvJBKJ2RgvCFZQygZycYIIzTNGo8J9hDVaHx3nJSrvda6tgS8fEi83UgjA7ccxT8NXXPh9zHt0N9XyiOlkyKYjFZWBOWHF4CP0aQf6kDges8h+vH3Vjar+qz0vTl/48QNXLiTaO0JQcg3DKD/ZkisjXvtE29IuGx7xYGTyGp8hS8FmSTGPQjrXi44s65V5W83KhfqJFNTktr/Ypg3vJGlMYLRKKHkn0I7Z0nWSTSdgIiXyXVj8T9VX6hbKtqKaW5Syy8dD1pxXF7cEewI7dT44Ltju9oU1p47akLz81gQp2qGNxWEMdp2JmheJXMfHhSw5hSw4wvcSvEM9mc0RaTIsWUZfaNvZ9RbIh4mwsUES5PBnBkI+ag5lj9td8yeRZpLhFSm3Ng2vtS7nuHZobdo7dUQ8IYrGHcM/PRn7MVaiiXcvY2ZDaQLFBGscYOeFRjXABJ7zpzpihZkZHV57a037nT8LAEALpXb08u+RaHWYRlGCXBLA0ob+eMkFtJflD/nsrQo+08p1WGL20PNi/O91U6juh/ov2yAHv1C9xt67RGjHCEHFI4jRVSFMgsRzznTtpdLJuOSiuSIvdnPFdeiytG+JreMmPPCRKY3IyeYw2PjXLWCIS3RyG7aGZNu2cS+zbW00xHjJ8iue7Qn4GpJLzQAqAITe3eOKxgM0uTrwog5s5Bwo+HPuq2mmVstsTqEHJ4QDusk2jcGa7nWNQMlm9lEzokac2Ov1ZNalllWjrx6m1DTzrrSpi3J/sWTbu82z/QvQ7eGRguCjkBMSDTjOTxEnXOnbWD/M9tm/uMUdC1c5b7JKL/dlc3U3lexmeWNFbjTgKsSB7QYNpzIwf3jRqerO7HlNK3oELcZmy22/S/KG9e1Qr28EhU+frKQaXWsXqhGz+Gpf6c/3LxuvvtbXp4YyUk/NyYDHxXXDe6ma7Yz7GJq+n36V+dce5Ib1f7Hcf2bfZTFX3ozL3iuT+ALcXq16B4TR43PD+Qs9HURWwiz28Te4sawdS/xWeu0KxRH+wC7D8vd9/pM2fPjNYuuXnTNnTPyMdbRXiThzjjKpnwY4OPdmil+Zv2O5rOIm6nMr+CoB4Z4j99Q/sUvc5X3YO1cMtZxvJSsbkc8EL+s2i/WRXdcd00jib4Yy2FFwWyeILfEk/ZU6p7rcHFCxByCl0PW/DszrO2aaaQ+5hGPMYjB99aOMQwLV8yyWdzrVA8iK3i2hJFGiQAG4nkWGHIyAzas7DtVUDMf1a7glIpunhEDYFY9uC0VOKSOF5p7lsdZK7xooBxoqAFcL4Du1tbUUJxbyOOi7b1rBbywzzRxXIuZ2lR2CHiaQ4b1saFeH4V0cvuEC8iEieqQc6qRqD767rntlkU1un8epxXci4tlvnXGO+m5aiODBp6Ndv8z4JeWdUGppSMZS7Horb66Y5myCnk4nLd5p6uO2ODyWpu8a1zXYktjcmpfUd0bHRftkee9qbQK7S2kVjgmWSdhmZetA6t21VM4PPGvdS6ZtSjuOu7sLXO1bUzMHaS4EjnhwD1cZIAUchhAPdUPlnfZcBLXa7Q7elynFFP1NoJO1JUiacLjGoIfX3d1AY4CRQQYNBGQL9Nczm7hQn5NY+JR+kWIYke4Cupat6eGY92eh6FpY3TbfoUFRWJOc7ZZfLZ7WEI1xwuwpJAq+tivQ6DpVezxLu/sYeu6nOMtkHhfuFPcPo+iltTLdoeKbBRdVZE1wc55tz+FV6qqhyxCKR5uzq+qVmYz7FU333MexbiBLwOcI/ap58D+Omh7ayL9Ps5XY9L0nqy1S2W/d/wBlYikZWDKSGBBDDmCDkEHspdNxeUbFlStg4y7MNNjt83ux5Xb8oqlJMfSXGuOzIIPvrb0dm9xfyfMuvaT6XxIemG0D2cYFekazyfP08hk3NXFjb/2an4615+15m2e000cVRXwAi7t+p2jfxZzidnHlL6/3/VWXr+Gmaek7NG1zq8Q/SZv3UPP94VxW8RlL4Lp8ySFbn5Wb/wDn/dNTJfgxOY/exzVKLWM9pSY4Bp7RY57kRm+3FX0R4bKrHjg53MnBbkjsjyPcmlU43XrJParIat0Lbqtm2id0KfWM/fWnY/QWoHRNUDpFbcMqPbTxRmXqZSzouOIxvG0bMmeZXi4sduMdtWVvDFtRFtLB02NbtJPJezQiGWRFiSPKsyxISQZGHN2J1AyFCgZOM11Y8x4K662uWR/SB+D44ZJ7yKF34SACF6xzj1VXt5jn2YojlnUlFdyU6OIZLbZNqs+eMJnhxggMxZVI7wpAq+EXJ4M7UXxog5yJC4v3bkeEeFNwoS7nnNR1O2z7XhDQnXvNXLEUZrlOcueWOrfZ7tzGB41VO+K7GhR0u2xpy4RF7z3chZdnWobrZlzNMMgQQPkGTI5ueFgozz11xSVtmeWel0mljRDbEF/SZsCw2bNapblhMQ7S5dnJThPCzA8iW+NcpjOMsz0WhZtrWzLqqJPJ2jUJ1fLzapycYeScmvZTdwtJFw2o2tM/pPH2rxwrG6Y9QcgCTry0qPk79A0CpOTBoIPOW+e02uL64kb5rtEg7kiYqPjgn31k6iW6zB9C6Lp/A0qfqzXdHZS3V3BC2eBmJfGh4VUscHs5V3pf6qfsddYvdOkco9w5bF3Qs7Z+OGEB/pNlmHkWzitmd9k1iTPnrslLuydxVJBD727KFzaTRHmyHhOM4ZdVOPMVzNbotFumulTarI90eb4jnFYzXofUKZ7kmvUvW4F0fR7+L5piVx4FWKn4gj92tHpbzZj5R4z+N619OrPhoj74+qfI1618ZPkMHmWA4bDh4LeFcYxGg/4RXnZvMmz3NSxBIB/SHAIdty4BAmijkJPayjhOPhSmsjmvPsOaWWJ4Iuf8tD5SfYtJ0PdVIZnxZE3hPy0o8Iz8Qw+6u5P8JEL72ODVJYxhtKMliewQTf8AFj+VNUyxEot5Y32ycW2D84In72BVdcd2oyFjxUkeh+r4Y0X6KKPgoFO2PkrpGdVsaMg1AHSI61Lb7kSXBT4dlQjb/FPEJPSLcPCz4YJJB6rqqn9EqfDJpiDyhG5cl524x9X405pkm2ed63JqEce4wtouJwO+rrJbY5MnSUK29QZLy9VAhdyqIvNm8Tjn4kge+kXNy7nratNVUsQQ8WuS4oHSXfSbOZdpwqr4Q280ZOOJXJaJ+IdqP9TtUNEpgdh2ZNeXMr3TgTPbNfM+r5j6pWRFTKhdGUczgDtqSMvOS2dClvw3s0gwFhtDka+1LIrZGez5JuffQRl5Z3uLwzbKgsRBNHLdzo0chA4HElwbgypIpI9nkrYPmBXPqdt8BujXAA7gB8K6OTJoIZ5s3ps2ivrqNuYldh+q5LqfgwrJvjtnyfRek2qzTRx7G26W1BbXkExOEVsMf0GBUnyGc1NMlGxHPV6HdpJbefU9IKc6itU+eerNqCTjdMAjE9inPwqH2Jj9yPLsXZ76xmuWfU9OsQjn2LhuM2FvP7FR8ZB/KtPo8c6jB4z+P57dEuRttI6Ed+letnHCkfIqOZJoPsa4AA7AB8BXmj3cVwCHp7tOCWwuuQDPC37QDL9j/VVVsd0Giyt4mmVCSMs0TKfYJ4vEMuDj3gVl0zUISTNKyLlNGWl+X4fpR5/dc/zqzGaslb/qDmqc8FrGE7EvOO6EAD9brP5U5FYjFi7eZNDPbwzHCPpSRD6xyHbXOm/qSIu+xHpC+pmfc5oI2uBkzQBrdXccKNLK4SNRlmbQAUJZWDicsIp+7sr7V2lb3sSMlnZiUJI4w0zypwtwqeSDv8PgxCO1CVk9zL9ts6rTmm9TzvW39oxt5eFg3dV847lgydLf4VniGu1HEzwswPDC5k6vAIdgjBc5+ix4h4qKX+mx6mxHrXmw4jIbwSRg3N5LHbxfMhyMAEf0shGXk8FwB48658FLuy/+Yym9tUclK342xJtq3aCxhkkjjcSPO3ycWI1c8ILauf8ApVc3FcIdojd91vHwDXZkULQycbliscfUYXV5mMeUYtnCxAsMDGQmfCuBgJPRfDw2+1LjHKMR6/oRM593r0Ah5ue77SfZ4gR0sdnqhMsgw00yRdWFQdy65PnUJYeSW+AvVJAqABj0v7stIFu4lLFBwSqBklNSHHfwnmO4+FLamreso3eidQWns8OfZgkHLPPPZ4VmfB7ddty5yX3dPpJktY1hmj66JQFQhgHVRoFwRhwOzUcqcq1e1YkjzfUegK2x2UtLPoy4RdKVo2AqTs50CLHlie4YOtNQ1EJPCMO7o2ppi3LGF8le6Vd6pTwWqccPGgeVeTYcewxB7O3B51XqbXFYRT0fRWavVrPEI9/lg15DPYKz+cH0lNLn0Rctl7nXoj60QZLAMoyueHGmhPvxTNH1Gnkp1o+W/wAX3WdR1ChWvJH/ALLD0b28kd9LDcxYfqhIvEASuGxlTroc/UKbr1Wosm/EZg9P03gyakgpVcbHJWekfdttoWL28fAHLIyM+cAqwycgZBxmgkELbl7XiPD6KsuPnLKoB8ddaSloYt5TG1rHjDRC3t4YJgt1FJBMoOBIMZDYzwtyZcjnVU9PdFYi8osV9cnl8EhbXquMqQR4UrJTSw0XxcG+GaRoTLKcaGNAPE/KafWKadq2RRUo+eTI8XwEmzHfRevgds9gRkz9Wavojicha2WYI9JXy61bPg6pfAwMdVjWTKpUdyGykdLb272y28qvJcSE+ixxn1jKQVVmXOCgJGc1bVHAtc1jARd3YJEtYEmx1qxor8Og4goBwB2VcKoztGxMhGGxirqrdhndQ0H1WOcYGzbKKgkvoBk6d1W/Ur2EV0WS/wBQH2yb3aG04jNbSQ2cBZ1RirSu4RsceuAo5/CqJ6l5wjRo6RVFZk8kfsrZDyz+kvHLtdo8okj9XbW68P5tG4utOfnY4fMiqnJy7mhCqFaxHgab07/z3Mp2d1R2fFxJHcOxBkSN8ZPCMKq6jUE6EajNCRDZS1iijSdEuCeqeNbbAC9epnKO+NScIucA9oOakgvm6rY2DeaaTXPUfszSxQtr4K5oANFvCEVVUABQFAGmABgAUAdaAMZoAwRmgjBTNt9GtnOxZQ0LnJJjwASdclCMc+7FUz08JctGnper6mhbYyyvZleuOjWyh9ae9KgakHq0P3n6qq+mqj3ZpPrursXkhz74OT7z7M2ev+oRddOQR1hycZPzpG1I8F+qjxaql5SFodfrpJ3yaXz/AIB5tTaLzyvLK2Xc5Y8h4Aa6Ad1ITm5vLPVabT16WtVw4Xqy69H+5ocC8u8LbqONQ2nHjUO2eSdvjp2U3p9P+eZ5/rPWVCLppf8A7Mv13v8A2QjYxy9Y+MIig5ZjoqjPeaZ8eD4T5PFfU1viL5M7nbEnSSW6vGVrmYKvCvsxRrkiNfecnyFdQi85kd1xl90u5aqsLRUAYxQBzuLZJBwuquO5gGHwNAFI270UWE/E0atbSH50J4Rp3x+yahpPuSm12KlcdE9/HnqbyGQDkJEZCfPBI+uqZaauXoWq+a9SN6N9xvwiPSrvq/RwJYkRCwYvnHWhuzBzjyqyMFA4lJy7hFfZ+0odIbiG5QABVuEaN9NMGWI4bzKjyqJYZ2spcFfvukC6huks5Nmq1y6h1WO6XBB4satHofVOme6hQTI8Vok5Z9szECOzt7YHQvLMZSv6QVVX4a1KrSDx37EjuZuOLWRrm5lNzePkNK3JV+hEp9kY/wAiu0sFTeXllyoAVADTa0wSCVm5LG5PkFJNAFI6L7Xq9lWqkZ4oy5B7etZnx5EMKom/MNQXkHlju9dyoGe7a2YACKG2CdTEq+yrBlzKcaHkO7HOrCmXAEr+8kutqzm6cRnjiimdFz6sRWJpFXJxkLnAzjirsrZtciMdYUlKhZlSCF8F3hYyZdzjPqqF7vGggu+48fWbLtoSCet2ng4ONIm68n/wqCQ1UAKgCr7zW+0TlrKaED828freOJeLB8ivvrmxSx5RjTOhS/GTx8Ao23vHtWFylxNNGxzgEKoP6rqMMPI1nzsuj3PV6PRdMuj+Gsv5IG52pO/5SeV/ORz9RNUSunL1Nivp+mrXEEM+Htx/nzrjIzGCjykl/ZElsPYk92/DBGXxzbkq+bnT3VbXTKfYS1XUqNP98v8AYLG6XRpFbsJLhuulGoGMRqfBT7R8T8Kfq08Yc92eR1/WbdStkeIlq3l2R6VbSQcXBxjAbGcEajI7Rpyq2cN0WjCtr8SLiwLby7k3Vmpd8SxDnImfVx2svNR461mWaWVfKMe3RzreYosvR1v+3GlrdNxBsLFKeeeQRyeedMH3Uzp9RnyyG9Jqm/LMLGadNHkzQAqAFQAqABb0w7/LbR+iQyHr3IEvBgtHEfawToHI0HnmglcsrG42/wDDZoIYZGeBT+QuAscy8RyzRSp6knfwNg+NDSfYsnGMe2f9wx7H2tBdx9ZBIrr245qe5lOqnwNU7DndgGe++75uNo3gMMc2LeCYRHKyMgDxloJRyYFW9UjB01FXQkkux1CaXEllDjcLeOW2lgt55XntLoL6LNJpIjkZEEnfnsPfp5dNeqOr6dmJR+1hZFclBmgBUAU3pT3hitdn3CtKqSyROkS5HExccOi92vPwoIHuwbfgt4F7oox3ckFLz7j0X5SD6SdtXVrHam1kRDJOImLrxaMpx28h3eVXRWSiXMsAg27stLC84WlLtJEJHkYcPFI0knFwjsHKrbIbHg41EPCeO4yutqx4OHX4iuCtPPIQuijaC3A2bbIcm39KupsdhaSSOJDpzIl4ufIUEhqFAGaAMYoIwcLyzSVeGRFdfosAw+BofPc6jKUXmLwULa/RPbySccMrQAn1kCh1x+hkjh+seFLz0sZPJsUdd1FUdvD/AL5/ySWx+jaxgOSjTN3yniHP6Awv1V1CiEfQXu6tqbW3ux/Yt0UKooVQFUcgAAAPADQVcZzeeWyl3vSTCLhYLaKS5YtwkxkY54JXPtY9w8aod8d21Cz1Md+xF4FXjIiKABl0l7hxtDJdWwEcsYLuo0VwupI+iwxnNLWUJvKFLtOm9yCLYyFooydSUUnzKg1euEM+g5ro6I7bm24LSIy3EqxoO1jzPco5k+AoAGl303IWxa2Usy6+u8giHgQArZ9+KAGN501XCxuWsFU8LcLifIViMKShj9bBxpkUEbkUrYm4N7eBrmWRYzIePilBLsWPMqOXvqyOndnLNDT12KOY45Ntq9GN9GCU6udcZPAcN5BW5muJaZx7Fs3b2mk0Mdzd4lt5ytz1qjRetVnSaIqdA3Dq6A6FTnn7qiLWcTFYxhuz6BHfbsTZB23lG8YFk4TzjMwUMF8gD40wq6++47VVHfd/9+xG7T2d6dHFBZ5iggIZbghiCyDCLECQX7y/wzRLEklDshmUPHioQ4S9WT+73SU9qDabTSRrlACjxKZOuQ5wwCjQjBz31Q4tPDM2yqUJbWh+/SsrNw2+z7yU9hKCNc9gLNyHjRhgqbXxtZG3m3Nr3WhaKwj09j5aQjn7RwB3ZruNTkN09OsmsyeCr7w7sRekWkfryTXNygeaVi7FVOW1PfnsFdXQjBcE6uiuqKUe4c+qA0AwOQ8hWe+WLqXAOukm9El9s+zXBKubmQaaKinhz54NM6eL3LJ1p477khpvRtGBUVJYluJH0ih4QzuzaerpkDxrQvnBrD7mtqpVQj51n4LBuf0d2y2UKXdpA0w42bKhiOskZwhb53CrKufCkDz7eeS5bL2VDbrwQRJEvcihfjjnQA9oAVACoAVAGDQAqAG+0oC8MiKcFkZQfFlIH21DWURLlHnuC6u9mSvDxmGQYDYCniHYVZhqprKe+mbaMOTspk8Dwb67Q/rL/BP8NcfU2e5z9Zb7nKXey+PO6l17iB9goeps9yPrLfcZwpdX7rbCWWUvzV5GIC9rsCcYFd1Sssl3LKZW2ySyejII+FVUclAHwGK1kuDcS4O1AHmLp3v5JNqOjMSkSKEXOg4gGYgd5PPyFAGN3Cr26FRyHCR4jn/P30EM6TRB7m0iI0eePi8lIJFTFZaJpgpWrIXZ5cHzrRlLCwj00IZOa3NcK1o7dRX98tzor9GdQqXIHqScs45LJ3g8s8xVdtalyjO1GlT5XcG+6e9M+y53glUmIPiaLtU8i6Z7cY8Diloy2S5QjXKUW1gONhMlxGssJ6xHGQw19x7iO6tCM4uOTRhdFrOSjdJe3bIRGIP1l0jBourIJikHrBy/IY7taW1FsGhe2zxvIlljrcDekXyNHNhbmPVgOTr9NR2dxHv7asouU1hl1Gpknsn3JjeLaC2lu8zDi4RhV+k7ewo0PM13bPZEYu1GyGSsbC2BdW8sO0HfrrsFmeGQ+rwSAgxxMc8D8J58tceJVlTKUdxnfR2WR3559i17c6UYuoCWqn02RhEsEw4DG5+dJ2cI56HB0pVV4kJYlna+GU/YokNxLHan0zaErcVxcHSKLwLDsGMBQdcd2lMqSh2HY216VeXzS/6CfuhuPFZsZnYz3b+3O41wfmxrrwL2YqpvPIjOcpy3S7lroOTNACoAVACoAVACoAVACNADPaOzYp14Jo0kXuYA/DuqGk+5zKKl3K7N0cbPb+hI/Vdx99VPT1v0KHpKn6HJejGw7Uc651kf4c6haategLR1L0LBsbYNvaqVgiVAeZGpPmx1NWxgo9i6NcY9kSVdHZmgDzJ082Rj2qznlLGjr7sqfrWgCubu7T6h8t+TfAcdx5B/dnWghln2tIInt7jOkU0b55+qWGfiKIvDCuW2aYV7rB5ajmD3g6g1oy5WT1FMsrI2pcYOkUmK6i8Fc45Kt0n7uek2/pUYHXQKSe94lyWU9/DqR765urU45RlamvZLfHugSWs7hGEckiK/tqrsqt+soODz7az98ovBMdLVbFTSFHCANBiuHuY7XTCC4WDrZXrW00c8ZIeNg2R3civkQSPfXdMmpCmsr2x3rugq3Nwu1L+IxHNnacMjnsedhlVA7l0186ecnbJC1bd817Itkjc6Yzjg2oorG/8AHB6HI1wnHwjEeNG6xtFCsNRrz8M1Xdtx8iutjX4TlJBF6Otgiy2fbwkAOE4pCO13Jc5PbjOM9wFKHnyy0AKgBUAKgBUAKgBUAYoA5XV0kalpGVFHNmIUDzJoAhBvnaMCYnafBweojkmwfExqQKCMkPvNvHfLEzQwLACeCNpsSSySkkLHFbo2BxYzxM+gySulBJatgW8kdtCkzl5VRRIxOSXx6xz55oAf0AKgBUAKgAX9Pe7RubJbhBmS2JY6ZJjfAYe4gH3GgDz9ZPkYNAE7sa8HCbaY5jfRGPzSRouvZ3GoaK5L2CL0fbaZg1jMflYBmNvzkPZp3r9/hTVE8raa+g1W5bWWmVcVY0bMXk0qs7HNpLjnr3irYyytpRbDcgP9I+7Hoc4liH+rTHQDlHIc5j8tMjz8KS1FO0y4SdNm19mVlW7KUUuDVT5wdLGwkupktoRl3OPAL2s3cANasqhl5M7W3Z/DiHXY2x4rOBYIhoNWbtdyNXPw5dwrTUPDRfpadkUjsTXOR4hbCz9O2rFCdYrMC4m5EGVgOqTnpj2vdVFksyMTqV26fhrsgib1b1W9gqNcM3yjcCKil2J56KKrM1ZbwiNbpDteEELcnwFvLkaZ1BWuPEj7jC0l7/KQd/0qOHCw7NuHXtdyI/eFVXJHwNTvh7nP0t/6Gb/jBnY6RiMHvt7mU4x+x20b4e5P0l/6Tm2/U4HN3PZwWMgA8W47gZHlRvj7kvS3fpZy/wDri9+j/wCTf/3VG+PuH0l/6H/x/kyu/F72qcduLNs+7N1Ub4+4fSX/AKH/AMf5MHey5Y4L3YBPzbS3U4z2M05A94NT4kfcFo9Q/wAr/wCP8mTtocOJRtOfXODJbxeGPkXTI86PEidrp+of5ThaXmz1YMNjSF+13W1cnPazNMST41HiR9zr+Xaj9JYpd9OCPENm2QPUUvFGnkShbhHkpqPFgd/yvUey/ch9k7abrvSruKSWfBVFUxCKFWxlYg0mSxwAZDgnHIDSjxYk/wAq1Hx+5L3W/jDHV2jse3jkjQY8CvFn6qjxYh/KtR7L9xs3SBP/AFEf94X/AJdHjROv5RqPj9xuvSRcB0ElgqozxoWW54yOscICF6kZwTyyKmNsZPCKLun3Ux3SQRTVgmbUAc7iEOrIwyrAqw7wwwR8DQB5C3s2C2z72S3YkhTlW+lG2qk47cfZQBzADL4UEND6xvnDR8JxcQnit358WP6Ju/w88VGdvJypOt7kGbd7bMd9bLcJgE+rImc8Djmvl2jwNP1yU4notLqFOI5IxVbWB9PJgGhcA0b31jHdQPBMMo4xntVvmuvcQdasmt8eRHU07kAfeTZE1hKYZhnTiRxydTyYH7R2Vm2U4kJR1UqouMu/uFHov3Z9FgNxMuLibUd6REAhfM8z7qeorUVlnWlrcvPL1LRM+TUylk14LCGG1r9YIpJX9lFLeeBovmTge+uZvCOLbVXByZY+i/Y7w2nWzAekXLGeXvHH7Cfsrj3k0seYnNzk5P1IXpR/27Z2cBR6QcnT1uqOPvquzO3gb6dj6iOTjDCOzFJYfqemlYzv1I7x8RU7M9il3YF1a/SX95f51KhL2I8ZHNnjGcyRjGp9ddB3nXSp2P2I8eKMGSMYzLEM6jLpqO8a0bZEPVQ9zRrqAamaLH9on86nw2c/Vw/UjSO/t2PqzQnH/aJ/Ojw5B9XX+ow+0LdTgzxA/wBon86PCYfV1/qRodrW39Yh/iL/ADo8Fh9XV7o1O2bQc7mH+ItHgsh6yr9Rn8NWn9Zh/iCjwWR9bV7jefeSyU4a6iz4Nn7KPBfsT9bUvVHBt67L+sxfE/yqPBl7ErW0/qI3ae3baVoEimR3a5thwqTqBOpP2VZVU4yyxXX6yuyhwi8h6plmCZqQFQALenjdMXFp6XGvy1vqxHNofnA/qn1vj30AALZ83ZQA8ljyO7tB7j30ENE3ulvNJZzNNjijbhF1HyyM4Eydx15d+e/TqE3B5R3Tc63wGKwvIbmPrYJBJHyyOw9zDsPhTqxYuD0FN6kjDJiqmmhtPJxur5YUZ25DAAHNmY4VFHaxJAAozhFV01FZZX9r7Ne7ubVbhgFRmm6hQCEjQADjk5s7ORnGBgNgHnXEvNJNmXbVKy2O715LXNMSauka0IJI41ykWEFDZ/hHaKWgz6PbYmuSORcfk4s+ep99UWSyzD6jqN0vDXoGRVxVZmkJvJupa3xjNzH1gjJKgkgZYYOQDrQB5v3r3aiG07uGH5OGJwFUesdUBIBPjk1Jy20c492Ica8R9/8AIUcEeY2G7cPcfiaOA8xum70AOeE+8mgGpe5v+A4foD66MojD9zI2HB+bH10ZJw/cX4Eh/Nj66Mhtfub/AIIh/Np8KMkbX7mw2XEOUafAVOSNnyY/BEP5tPhUZO9rMNsaE/0a+4YoyGH7nCDYsK3dnhfVe4jVwTkEFhpg0ZDAdtp7CtVjlK28IPVyco0HzT4VOSvaC7oAtka+YlQStuWGQNCZEGfOuSxLk9C4oOjNACoA1dQRgjIOhB7j2UAeVuk7dM7NviF/IS5ki8BnWP8AZz8CKAIeF8igDYOEYORkaq47420YfDX3UEYOmx9pT7Nui0TE4I4kOeGWM6jiHiDz7DQrHB5Qxp92MxfK9A47B2zDewCaE6DAdTzRseyw+/tp6MlZ2NbT6jevk3uLUEoSNUPENAcEjHF54NcNDmIy78jPgb0viIbhMAVSPZBEjFge5iCvwqvHJTtfip/BIJHmrkmxhySIXfbeOOwgzkGZx8kneeXGe5R9fKotkoLHqIajV+GvknOg2KM7NWZcmWaSRp2PMyB2X4cIU48aTMNvLywh0AKgDzZvR/8Adr8/9tj4KKANaAFQAqAMUAZoAVAGKAM0AYoAzQAzuT8vZ/71D/fFAB32yfk5f1H/ALjUACf/AEeP9ul/3b/1VoA9BUAKgBUAKgAe9Nm7Xpez2kUfKW2ZV/Vx8oP3Rn9mgDzls2bsoAfkUAzrews9tHPkkwsYHz2r7SNnwDY91RKOUWaa3w7ExbF2vLZTCeA6HAkQ+y6/RYff2VVVa4vDNXU6Zx/GqDNuvvZbbQUCM8E3bCxHFn9E6cY8R8K042xn3OadWn3LCbEjmDpz8h313tj7jP1Efcp+9m/1tZDgjxPOcgKrDhU98jDPwHOqp3KK4E7dXniPcDt9cSXMjT3D8cjfUOwAdgHdWbO1tllGjyt9nf2DV/o53RNpcxHkk2Rr9NBnT9mr1yjJmtsmguUHIqAPLG2J8bRvcn/8iT+9igDqL4UAL04UAL08UAJb9aAF6eKAF6eKAF6eDQBsL5aAM+mCgDYXYoAj9qXoWS2ca8E6Pjv4SDj7KAPQO2W+Tl/Uk/uNQAJ/9Hdv9el/3bT+IlAHoSgBUAKgBUAauoIIIyDoR4GgDyRvtsX0HaM8A0QNxJ2eo44lHuzj3UAcFOlAEvsd1Fpfh/Z4FP7RUqNPMCpRXNcrBX7bj4ACKXklk9JpXqHVhoxJa5weRHaOdEW0FujjZ34fudZpJXUI88zoOSs7FR5KTgVLskUrp8ezk8GkVuF5YqFufcar08K/sX+TcqK4msF2Ewqf6OEJ6y9bB4fk1z2Zy5xTEftPM3L8WQca6KzFAFMvei/Z8s8s8kTF5W4mAdlGe0gKRjJ1oAx+KvZv5lv4sn+KgDB6KtmfmW/iyf4qAF+KrZn5lv4sn+KgBfiq2Z+Yb+JJ/ioAX4qtmfmW/iyf4qAF+KrZn5lv4sn+KgBfiq2Z+Zb+LJ/ioAY/ib2f33H8ZqAF+JvZ/fcfxmoAyOh3Z/fcfxWoAqnSf0dWlnYm4hMvGkkWONyww7hTp76ALxNKGGDqDoR4HmKAIfoS3Yt47WO8RSJpUZGPESMBzyB5ch8KACdQ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jpeg;base64,/9j/4AAQSkZJRgABAQAAAQABAAD/2wCEAAkGBxQTEhUUExQWFhUXGRgXFxgYGRcYHBwXFRYXFxoWFxUYHCggGBwlHBcYITIhJSkrLi4uFx8zODMsNygtLisBCgoKDg0OGxAQGywkICYsLCwsLCwsLCwsLCwsLCwsLCwsLCwsLCwsLCwsLCwsLCwsLCwsLCwsLCwsLCwsLCwsLP/AABEIAMgA7AMBEQACEQEDEQH/xAAcAAABBAMBAAAAAAAAAAAAAAAHAAQFBgECAwj/xABSEAACAQMBBAYFBgoGBwcFAAABAgMABBEhBQYSMQcTQVFhcRQiMoGRI0JSobHBFRczU2JygpKT0UNUc7LS8AgkNHSi0+FjlKOkw9TxFjVEVYP/xAAbAQACAwEBAQAAAAAAAAAAAAAABAEDBQIGB//EADQRAAICAQMCBQIEBQQDAAAAAAABAgMRBBIhBTETIkFRYRQyI0JSkQYVM3HRQ4GhsSRy8P/aAAwDAQACEQMRAD8AONACoAVACoAVACoAVACoAVACoAVACoA0dgAT3VDIbwslSG2JeNiDkE6A6jHZWI9fYpvHY82+p3K147D1N4jjVAT54+6r49TWOUNrq6xzER3iY6CMfvf9KldRcpKMI8sF1aU5bYQGkm15WYDiCrnUir3puoSmlhJFkpa6ViTSSJtdswj5x+BrR8CxcNGt24Zn8Nw/SPwNT4FnsBmLbMLMFDak4Gh51DqmlloMkjVYGkjgAknAAyT3AUBgHm398ZJSUtsog+f85vL6I+ukbdQ28RH6dMsZmVW4kk41cuxcEYYsSRr3k0rh7k2xp7djUUG5K10Y3qbVICoAVACoAVACoAVACoAVACoAVACoAVACoAVACoAwaAIvb91wRHvb1R99Ka23w6sruJdQv8Gltd2QdjsuR14gMZ79Ky6dDZNbjF03T7bYbnxk6vsaUdmfIiun061FkumXrtyYi2PLnJXAx313ptDZG6M36HVHT742JtDFNTgDJ8Na9q3iOZM9H6YY5GzZT/Rmq/qK16nGDWa0ZMcSkZqY3Rn2Zy8mthDmZMfSB+Fc6mWKgiXXNZJ2DnfXePrmNvEfkwfXYfOI+aP0R9dIam/nah7Taf8AMyDghAFLRihxyY3vRy8x9tSklJB+V/2DTHyFayMU2qQFQAqAFQAqAFQAqAFQAqAFQAqAFQAqAFQAqAFQBg0AVjbs4aZUzouM+/U/VWPrLU9QovsjC6hbGd8YN8IdS7eRQAgzjTuFXz6jVFYjyMz6pTBbY8nFd5Dn2BjzNcR6nH1RSuswz9pJWm1Y5Dj2Sew/cacq1ULHhD2n11V3buddm7PWIHGpJ1Pb4U3ZZKfcdby8jw1VyQVfbW0RI3Cvsr2957T5Vp6WnatzK5Nkhu/Y8I6xvaYafq/9aX1Nu57TqKwVzf7ergzbwn1v6Rh80fQHic1lanUqHlXce02mcvO+wy3e3NLwGWVihK5jUY5YyC2e/uqunTZjun3LLdW1PEexDwPkVVwhjlje97PMfbXP5kT+VhnTkK1kYzNqkBUAKgBUAKgBUAKgBhtfbMFsvHcTJEve7AZ8hzPuoApl70xbOQHqzNOQcYijJ94ZsL9dQ2l3ZKTfZELP03DXq9nzt3cTqmR3nCtjy1rh3Vr8x14c/Y4fjqn/AP1Z/wC8j/lVH1FX6iVTZ7HSPpsfHr7NkB/RmVhjz4Br4VPjVvswdNi9CT2d0z2bA+kQ3FuR9JC6nyZNc+YFdKcX2Zw4td0WjYu/Wz7rHU3UZJ5Kx4G/dbBrogsYoAzQBznk4VY9wJ+FRJ4XBzKWE2U7Zlk1zIztoM6n7hWBRppaqyU7OOTzOm0ktZdKyfHJYfwHFjHD7861rLRUpYwba6fRtxgg7+06p+HmDyPhWTqaFVPBi6ujwJqK9RvInaOdVSTj5oissx5Xcs2w7svHrzXQ+Pca29Jd4leX3PS6G7xalnuNd4r/AIR1anU+0e4d3vrU0tW97mNSeERWybPrJMfNGreXdTeps2Q4IXI73z2/6NGEj/KOCF/RGPax29wrCvt2L5G6KfEb+Cq7kbtde5nmyUU5GfnvnJJPaB2+NLaenf55jOov2R8OASrjRG/VP2VoehnIEFmNKyfzM2M+VG08WceY+2uXJKSyQ2lFhgTkK2EZAnkA5kDzOKkDYGoAzUgKgBUAKgCo9I++S7Ot+IDjnkysCd7Y9oj6I0z7hQGM8IBr2st1Kbi9kM0p7+SjUhVHLAyazbtXKT2wH69OorMu5Ix2oHZSmG35nkZ3ceVYOU7nPBGoLdpOirnv7z4VdGmC5kVOcnwjrbWxUesxcnUk4HwA5D3momoP7Ykxcku516sd1V7EdqTNTCM/5/zzo2Z7cBux3Kft/aMLs0aKmmhkIyc9y4+2tCiqdazJtiV1sJvCX+5K7odIt5s4gLJ6RB2xOxOB+gxyU+seFNRlnuLyil2eQ57ndJNntAYQmKYc4XI4jjtQjRx5a+FS3hZK5zUFlk4dvJnBDY76RXUa921mf/M6s4wSUHDjK4wddPGnYqOMr1NCG3GY+p1NdHZXNvvmVQOwa+/NZWvl5kYXVJfiRQwc6GkZNYZmvsyT2FJwRSOeQ+4VpdKTmsG10qL8Nsh5pCzFjzNerjFRW1GlIsmwrfgiyebany7Ky9RPdMlIFm0r0zzySMScsQvgoOAAOzSsC5uVht1wUK449SV2XvHNbpwJwlckgMOROp1FXQ1EoLGCizSxlLOR22+Fw4KkIMjGQDnXTvrt6qfscfSRXqQ2VRSzHCgc/uqiuErp7Yl+HwkV7aG8bNkRqFH0m1J8cdleg0/R4JJ2dy+NKXcjr7eK8k0a6mxgDCsVGBy0XFai0lSwkjuOkpjy0QU0OdW9Y97Ek/E1LhGPG0u2VpYwWPo2huJL+FIZJFVTxygM4XgXmGAONdBildWoRj8iOtjCMfk9F5rLMYWajICzUgcru5WON5HOFRSzHuCjJPwFAHmyfaUm0LqS9lyOL1Yk+hEM8Iz3+PnWfrbX9sR7SVpeZkiFpRLGC95Gl7cHiEUfttqTz4EzjiPj3DvpmEElukUym28IcQQhF4Ry595JPMk9pNVOTbyW4SRvUEo4Xc/DgLgu2Qi+Pef0RzJ/nXdcc8+hzJ4GlwskkkdpB69xOQnFj2VPNzj2QBk+AFXaepTlvKLbHFbQs7udFezraEJLEtxJzaSQcz+iucKPCnWxVRbG2/nRvZvYTm1t0imRDIhjXVig4ur8eIDHvFClkMNHni3hIKsCVIYAEaFW0ZG/z3UN+jLa64z4frwH/ov22b6BWnx1kb9VJ+lhQVYjsz91Z9lMFZF+jZgXaNVatKXbITwANK0jYwcby5WNSx/+arssVccsqutjVFyZUpZi7Fj2nNYFlrlJyZ5i6x3W7vQzFGZGCLqT/nWohF3NRiFVMrpKKJfaydXCkY7Tr7tftr1OgpUOF6HqKa1VBRRE9XyrUb7nWeS4RrhQPAD6qxnydAxuNybpZH4ArJxEqeIDQkkZB7azp6exy4NOGrrSWUIbpXn0B++tR9NaD1dfsZl3duY1LNHoOfCQceOK4s084wciHqa3wU3ee6JkWPPqgBvMnODXoOi0wlVua5Y7Qo4ydNjbC61eN2KpyAHMn7hUdQ6tKhuEO5Nt3PBdt2dy4Pyk0K9VwEguefL1ufIDOtZ+n1eqte6T4M67VzbxEo+9r21zcpbbMtwSTjrFJwxGnqqdAg5lu3FbNTsrjvmxmmU6o77WGPdTdiCyj4YkwzhTIcliWC45nsznTxrPssc3lmZbbKx5ZHb6b4eiFI4gjytqwYnCr3kDXJq3T6d2sytbrVRwlllXm6Q7sjRIVPfwsfqLU5Hp8PzMzn1ezHY7bL3q2hOrMskK4bhwYieQB7G8arnpqYvGWXQ6hdJZSR36btvmK1S0T8pdkofCJcF29+VHvPdWbKW1ZN2MdzwDqzhCqAOQGB7qx/ue41MYSR0nl4VzjJ5Ad5PIeA8e4GrKoOUyuc8IZbEtiqNI5y8rFifDko8NNceNW3zTaivQ4pjjkkaXLjSaQKpZjgKCSfAa11COZYOW8ckfE/Cr3E2jEZx9GMahfM8z4nwq2zmXhwOISxFzYSuiLd5oYWvp1xPc6qCNY4R7Kj9bn2dlPcVxwJxW58l1lmyaqyxyMMId2T5rqPcouieXN5tmtBeX8JHsyM47NCxdce40W/fFnNXZly6FQz3Vwin1WiST9oNjP11TOt2V4XdMX6pp5WtNd+4XXuJk9XPLypaMNeuEuDBlq7avJuGTxSO2WPxNUT0OttfmFXOV0vPIdW2yk+fKPIfzNMVdHmnmzkcr0dC+6wnrO2RBhAMd/f760oUwrWIrBsU1Vwj5Oww2/GTwEd5Hxp3SvDZYyq7z7x21hHxTv65GViXBds8sL2DxNWzuSISIW3362o1pHtDqbVbRnVShL8YUzCHOeR1P1Uh3Z0FmNgwBHI0AbYoAb7RUmKQAZJRgB44Ncz+1kruAPejZcyhZ2jkCgBHJUgD6JJPZTPRb3FOElg3KLoSSjk7btbZVFMchwvNSeQPaKr6v0ydslKvvk6v0/qmO9rbfutqmOxtEKxqq8WuOIIOEvIRyTOPVpymiOnrTs7iqojp/PN8vsEzcjcyHZ8eF9eZh8pKRgn9FR81fClrbnY/gQtulY+R9vVt5LOEucFzpGpPtN/IczUU1OyWEI6m9UwcgQcTSyPJIeJ3JJPie7wFbcYxrWEeUnZK6W5nWWMAVzGXqTKOIlv6O7fNs50/Kt2foJSGqn+Izb0FSdKZSOku66/bLrxZW3iRAPos+Wb7axtXPbXg9DpI5m2MwKz0sDbI3aPyhKZGOIR+9tX8sJp+1TtHkTZRNbngkyOwchy8qTby8lyWFgVADLaQLmOMcmbib9SPBI954R76Yp8uZMruy2khzZ7MN5eW9pj1XcSS+EER4mz56KPOjRw5c2V6iXCiHW5YDQDAAwB3AaAU3NhVEaKK47jDeCJj3rzMsVpbyXQ4wkssZCxRnI4gZG0ZgNSo+OtWKInZPLwCLpni6va8xzpJDGw/c4PtU0WrOP7hRjzZ9iY6B7Ns3Nz80KkA8W9o/AY+NMaePJm9X1GK8r4QWWUnXBNPZSPL7Jye5LJpwn6J+FG6JHhW99pq1dopnld0Sew20Yd1Kalcm70ScnCSfuVDpT39Fkot4AHunAIzyjUnSRhjU50A99Lbscm4AnaCs3WTzMZJWyzOxySccteXdjwFctuQYDVtzZ/V7O2Ts8H8tLbIx5aRr1znHiyj410ATkQAADkNKGBtQAqAILe/bVtbQMbkgq4KiPmz5HsqO3z7KsqrnOXlLKoSlLynnwqDllBVOIhQSTgc1Ti7SFP1ZrdjlLbJ8m/BqPlk+Qt9DF7E1vJEsapLGw6xhzcNkqx7ewjHLSsrWxlGzlmRrU1ZyESkxMqG925RvJBKJ2RgvCFZQygZycYIIzTNGo8J9hDVaHx3nJSrvda6tgS8fEi83UgjA7ccxT8NXXPh9zHt0N9XyiOlkyKYjFZWBOWHF4CP0aQf6kDges8h+vH3Vjar+qz0vTl/48QNXLiTaO0JQcg3DKD/ZkisjXvtE29IuGx7xYGTyGp8hS8FmSTGPQjrXi44s65V5W83KhfqJFNTktr/Ypg3vJGlMYLRKKHkn0I7Z0nWSTSdgIiXyXVj8T9VX6hbKtqKaW5Syy8dD1pxXF7cEewI7dT44Ltju9oU1p47akLz81gQp2qGNxWEMdp2JmheJXMfHhSw5hSw4wvcSvEM9mc0RaTIsWUZfaNvZ9RbIh4mwsUES5PBnBkI+ag5lj9td8yeRZpLhFSm3Ng2vtS7nuHZobdo7dUQ8IYrGHcM/PRn7MVaiiXcvY2ZDaQLFBGscYOeFRjXABJ7zpzpihZkZHV57a037nT8LAEALpXb08u+RaHWYRlGCXBLA0ob+eMkFtJflD/nsrQo+08p1WGL20PNi/O91U6juh/ov2yAHv1C9xt67RGjHCEHFI4jRVSFMgsRzznTtpdLJuOSiuSIvdnPFdeiytG+JreMmPPCRKY3IyeYw2PjXLWCIS3RyG7aGZNu2cS+zbW00xHjJ8iue7Qn4GpJLzQAqAITe3eOKxgM0uTrwog5s5Bwo+HPuq2mmVstsTqEHJ4QDusk2jcGa7nWNQMlm9lEzokac2Ov1ZNalllWjrx6m1DTzrrSpi3J/sWTbu82z/QvQ7eGRguCjkBMSDTjOTxEnXOnbWD/M9tm/uMUdC1c5b7JKL/dlc3U3lexmeWNFbjTgKsSB7QYNpzIwf3jRqerO7HlNK3oELcZmy22/S/KG9e1Qr28EhU+frKQaXWsXqhGz+Gpf6c/3LxuvvtbXp4YyUk/NyYDHxXXDe6ma7Yz7GJq+n36V+dce5Ib1f7Hcf2bfZTFX3ozL3iuT+ALcXq16B4TR43PD+Qs9HURWwiz28Te4sawdS/xWeu0KxRH+wC7D8vd9/pM2fPjNYuuXnTNnTPyMdbRXiThzjjKpnwY4OPdmil+Zv2O5rOIm6nMr+CoB4Z4j99Q/sUvc5X3YO1cMtZxvJSsbkc8EL+s2i/WRXdcd00jib4Yy2FFwWyeILfEk/ZU6p7rcHFCxByCl0PW/DszrO2aaaQ+5hGPMYjB99aOMQwLV8yyWdzrVA8iK3i2hJFGiQAG4nkWGHIyAzas7DtVUDMf1a7glIpunhEDYFY9uC0VOKSOF5p7lsdZK7xooBxoqAFcL4Du1tbUUJxbyOOi7b1rBbywzzRxXIuZ2lR2CHiaQ4b1saFeH4V0cvuEC8iEieqQc6qRqD767rntlkU1un8epxXci4tlvnXGO+m5aiODBp6Ndv8z4JeWdUGppSMZS7Horb66Y5myCnk4nLd5p6uO2ODyWpu8a1zXYktjcmpfUd0bHRftkee9qbQK7S2kVjgmWSdhmZetA6t21VM4PPGvdS6ZtSjuOu7sLXO1bUzMHaS4EjnhwD1cZIAUchhAPdUPlnfZcBLXa7Q7elynFFP1NoJO1JUiacLjGoIfX3d1AY4CRQQYNBGQL9Nczm7hQn5NY+JR+kWIYke4Cupat6eGY92eh6FpY3TbfoUFRWJOc7ZZfLZ7WEI1xwuwpJAq+tivQ6DpVezxLu/sYeu6nOMtkHhfuFPcPo+iltTLdoeKbBRdVZE1wc55tz+FV6qqhyxCKR5uzq+qVmYz7FU333MexbiBLwOcI/ap58D+Omh7ayL9Ps5XY9L0nqy1S2W/d/wBlYikZWDKSGBBDDmCDkEHspdNxeUbFlStg4y7MNNjt83ux5Xb8oqlJMfSXGuOzIIPvrb0dm9xfyfMuvaT6XxIemG0D2cYFekazyfP08hk3NXFjb/2an4615+15m2e000cVRXwAi7t+p2jfxZzidnHlL6/3/VWXr+Gmaek7NG1zq8Q/SZv3UPP94VxW8RlL4Lp8ySFbn5Wb/wDn/dNTJfgxOY/exzVKLWM9pSY4Bp7RY57kRm+3FX0R4bKrHjg53MnBbkjsjyPcmlU43XrJParIat0Lbqtm2id0KfWM/fWnY/QWoHRNUDpFbcMqPbTxRmXqZSzouOIxvG0bMmeZXi4sduMdtWVvDFtRFtLB02NbtJPJezQiGWRFiSPKsyxISQZGHN2J1AyFCgZOM11Y8x4K662uWR/SB+D44ZJ7yKF34SACF6xzj1VXt5jn2YojlnUlFdyU6OIZLbZNqs+eMJnhxggMxZVI7wpAq+EXJ4M7UXxog5yJC4v3bkeEeFNwoS7nnNR1O2z7XhDQnXvNXLEUZrlOcueWOrfZ7tzGB41VO+K7GhR0u2xpy4RF7z3chZdnWobrZlzNMMgQQPkGTI5ueFgozz11xSVtmeWel0mljRDbEF/SZsCw2bNapblhMQ7S5dnJThPCzA8iW+NcpjOMsz0WhZtrWzLqqJPJ2jUJ1fLzapycYeScmvZTdwtJFw2o2tM/pPH2rxwrG6Y9QcgCTry0qPk79A0CpOTBoIPOW+e02uL64kb5rtEg7kiYqPjgn31k6iW6zB9C6Lp/A0qfqzXdHZS3V3BC2eBmJfGh4VUscHs5V3pf6qfsddYvdOkco9w5bF3Qs7Z+OGEB/pNlmHkWzitmd9k1iTPnrslLuydxVJBD727KFzaTRHmyHhOM4ZdVOPMVzNbotFumulTarI90eb4jnFYzXofUKZ7kmvUvW4F0fR7+L5piVx4FWKn4gj92tHpbzZj5R4z+N619OrPhoj74+qfI1618ZPkMHmWA4bDh4LeFcYxGg/4RXnZvMmz3NSxBIB/SHAIdty4BAmijkJPayjhOPhSmsjmvPsOaWWJ4Iuf8tD5SfYtJ0PdVIZnxZE3hPy0o8Iz8Qw+6u5P8JEL72ODVJYxhtKMliewQTf8AFj+VNUyxEot5Y32ycW2D84In72BVdcd2oyFjxUkeh+r4Y0X6KKPgoFO2PkrpGdVsaMg1AHSI61Lb7kSXBT4dlQjb/FPEJPSLcPCz4YJJB6rqqn9EqfDJpiDyhG5cl524x9X405pkm2ed63JqEce4wtouJwO+rrJbY5MnSUK29QZLy9VAhdyqIvNm8Tjn4kge+kXNy7nratNVUsQQ8WuS4oHSXfSbOZdpwqr4Q280ZOOJXJaJ+IdqP9TtUNEpgdh2ZNeXMr3TgTPbNfM+r5j6pWRFTKhdGUczgDtqSMvOS2dClvw3s0gwFhtDka+1LIrZGez5JuffQRl5Z3uLwzbKgsRBNHLdzo0chA4HElwbgypIpI9nkrYPmBXPqdt8BujXAA7gB8K6OTJoIZ5s3ps2ivrqNuYldh+q5LqfgwrJvjtnyfRek2qzTRx7G26W1BbXkExOEVsMf0GBUnyGc1NMlGxHPV6HdpJbefU9IKc6itU+eerNqCTjdMAjE9inPwqH2Jj9yPLsXZ76xmuWfU9OsQjn2LhuM2FvP7FR8ZB/KtPo8c6jB4z+P57dEuRttI6Ed+letnHCkfIqOZJoPsa4AA7AB8BXmj3cVwCHp7tOCWwuuQDPC37QDL9j/VVVsd0Giyt4mmVCSMs0TKfYJ4vEMuDj3gVl0zUISTNKyLlNGWl+X4fpR5/dc/zqzGaslb/qDmqc8FrGE7EvOO6EAD9brP5U5FYjFi7eZNDPbwzHCPpSRD6xyHbXOm/qSIu+xHpC+pmfc5oI2uBkzQBrdXccKNLK4SNRlmbQAUJZWDicsIp+7sr7V2lb3sSMlnZiUJI4w0zypwtwqeSDv8PgxCO1CVk9zL9ts6rTmm9TzvW39oxt5eFg3dV847lgydLf4VniGu1HEzwswPDC5k6vAIdgjBc5+ix4h4qKX+mx6mxHrXmw4jIbwSRg3N5LHbxfMhyMAEf0shGXk8FwB48658FLuy/+Yym9tUclK342xJtq3aCxhkkjjcSPO3ycWI1c8ILauf8ApVc3FcIdojd91vHwDXZkULQycbliscfUYXV5mMeUYtnCxAsMDGQmfCuBgJPRfDw2+1LjHKMR6/oRM593r0Ah5ue77SfZ4gR0sdnqhMsgw00yRdWFQdy65PnUJYeSW+AvVJAqABj0v7stIFu4lLFBwSqBklNSHHfwnmO4+FLamreso3eidQWns8OfZgkHLPPPZ4VmfB7ddty5yX3dPpJktY1hmj66JQFQhgHVRoFwRhwOzUcqcq1e1YkjzfUegK2x2UtLPoy4RdKVo2AqTs50CLHlie4YOtNQ1EJPCMO7o2ppi3LGF8le6Vd6pTwWqccPGgeVeTYcewxB7O3B51XqbXFYRT0fRWavVrPEI9/lg15DPYKz+cH0lNLn0Rctl7nXoj60QZLAMoyueHGmhPvxTNH1Gnkp1o+W/wAX3WdR1ChWvJH/ALLD0b28kd9LDcxYfqhIvEASuGxlTroc/UKbr1Wosm/EZg9P03gyakgpVcbHJWekfdttoWL28fAHLIyM+cAqwycgZBxmgkELbl7XiPD6KsuPnLKoB8ddaSloYt5TG1rHjDRC3t4YJgt1FJBMoOBIMZDYzwtyZcjnVU9PdFYi8osV9cnl8EhbXquMqQR4UrJTSw0XxcG+GaRoTLKcaGNAPE/KafWKadq2RRUo+eTI8XwEmzHfRevgds9gRkz9Wavojicha2WYI9JXy61bPg6pfAwMdVjWTKpUdyGykdLb272y28qvJcSE+ixxn1jKQVVmXOCgJGc1bVHAtc1jARd3YJEtYEmx1qxor8Og4goBwB2VcKoztGxMhGGxirqrdhndQ0H1WOcYGzbKKgkvoBk6d1W/Ur2EV0WS/wBQH2yb3aG04jNbSQ2cBZ1RirSu4RsceuAo5/CqJ6l5wjRo6RVFZk8kfsrZDyz+kvHLtdo8okj9XbW68P5tG4utOfnY4fMiqnJy7mhCqFaxHgab07/z3Mp2d1R2fFxJHcOxBkSN8ZPCMKq6jUE6EajNCRDZS1iijSdEuCeqeNbbAC9epnKO+NScIucA9oOakgvm6rY2DeaaTXPUfszSxQtr4K5oANFvCEVVUABQFAGmABgAUAdaAMZoAwRmgjBTNt9GtnOxZQ0LnJJjwASdclCMc+7FUz08JctGnper6mhbYyyvZleuOjWyh9ae9KgakHq0P3n6qq+mqj3ZpPrursXkhz74OT7z7M2ev+oRddOQR1hycZPzpG1I8F+qjxaql5SFodfrpJ3yaXz/AIB5tTaLzyvLK2Xc5Y8h4Aa6Ad1ITm5vLPVabT16WtVw4Xqy69H+5ocC8u8LbqONQ2nHjUO2eSdvjp2U3p9P+eZ5/rPWVCLppf8A7Mv13v8A2QjYxy9Y+MIig5ZjoqjPeaZ8eD4T5PFfU1viL5M7nbEnSSW6vGVrmYKvCvsxRrkiNfecnyFdQi85kd1xl90u5aqsLRUAYxQBzuLZJBwuquO5gGHwNAFI270UWE/E0atbSH50J4Rp3x+yahpPuSm12KlcdE9/HnqbyGQDkJEZCfPBI+uqZaauXoWq+a9SN6N9xvwiPSrvq/RwJYkRCwYvnHWhuzBzjyqyMFA4lJy7hFfZ+0odIbiG5QABVuEaN9NMGWI4bzKjyqJYZ2spcFfvukC6huks5Nmq1y6h1WO6XBB4satHofVOme6hQTI8Vok5Z9szECOzt7YHQvLMZSv6QVVX4a1KrSDx37EjuZuOLWRrm5lNzePkNK3JV+hEp9kY/wAiu0sFTeXllyoAVADTa0wSCVm5LG5PkFJNAFI6L7Xq9lWqkZ4oy5B7etZnx5EMKom/MNQXkHlju9dyoGe7a2YACKG2CdTEq+yrBlzKcaHkO7HOrCmXAEr+8kutqzm6cRnjiimdFz6sRWJpFXJxkLnAzjirsrZtciMdYUlKhZlSCF8F3hYyZdzjPqqF7vGggu+48fWbLtoSCet2ng4ONIm68n/wqCQ1UAKgCr7zW+0TlrKaED828freOJeLB8ivvrmxSx5RjTOhS/GTx8Ao23vHtWFylxNNGxzgEKoP6rqMMPI1nzsuj3PV6PRdMuj+Gsv5IG52pO/5SeV/ORz9RNUSunL1Nivp+mrXEEM+Htx/nzrjIzGCjykl/ZElsPYk92/DBGXxzbkq+bnT3VbXTKfYS1XUqNP98v8AYLG6XRpFbsJLhuulGoGMRqfBT7R8T8Kfq08Yc92eR1/WbdStkeIlq3l2R6VbSQcXBxjAbGcEajI7Rpyq2cN0WjCtr8SLiwLby7k3Vmpd8SxDnImfVx2svNR461mWaWVfKMe3RzreYosvR1v+3GlrdNxBsLFKeeeQRyeedMH3Uzp9RnyyG9Jqm/LMLGadNHkzQAqAFQAqABb0w7/LbR+iQyHr3IEvBgtHEfawToHI0HnmglcsrG42/wDDZoIYZGeBT+QuAscy8RyzRSp6knfwNg+NDSfYsnGMe2f9wx7H2tBdx9ZBIrr245qe5lOqnwNU7DndgGe++75uNo3gMMc2LeCYRHKyMgDxloJRyYFW9UjB01FXQkkux1CaXEllDjcLeOW2lgt55XntLoL6LNJpIjkZEEnfnsPfp5dNeqOr6dmJR+1hZFclBmgBUAU3pT3hitdn3CtKqSyROkS5HExccOi92vPwoIHuwbfgt4F7oox3ckFLz7j0X5SD6SdtXVrHam1kRDJOImLrxaMpx28h3eVXRWSiXMsAg27stLC84WlLtJEJHkYcPFI0knFwjsHKrbIbHg41EPCeO4yutqx4OHX4iuCtPPIQuijaC3A2bbIcm39KupsdhaSSOJDpzIl4ufIUEhqFAGaAMYoIwcLyzSVeGRFdfosAw+BofPc6jKUXmLwULa/RPbySccMrQAn1kCh1x+hkjh+seFLz0sZPJsUdd1FUdvD/AL5/ySWx+jaxgOSjTN3yniHP6Awv1V1CiEfQXu6tqbW3ux/Yt0UKooVQFUcgAAAPADQVcZzeeWyl3vSTCLhYLaKS5YtwkxkY54JXPtY9w8aod8d21Cz1Md+xF4FXjIiKABl0l7hxtDJdWwEcsYLuo0VwupI+iwxnNLWUJvKFLtOm9yCLYyFooydSUUnzKg1euEM+g5ro6I7bm24LSIy3EqxoO1jzPco5k+AoAGl303IWxa2Usy6+u8giHgQArZ9+KAGN501XCxuWsFU8LcLifIViMKShj9bBxpkUEbkUrYm4N7eBrmWRYzIePilBLsWPMqOXvqyOndnLNDT12KOY45Ntq9GN9GCU6udcZPAcN5BW5muJaZx7Fs3b2mk0Mdzd4lt5ytz1qjRetVnSaIqdA3Dq6A6FTnn7qiLWcTFYxhuz6BHfbsTZB23lG8YFk4TzjMwUMF8gD40wq6++47VVHfd/9+xG7T2d6dHFBZ5iggIZbghiCyDCLECQX7y/wzRLEklDshmUPHioQ4S9WT+73SU9qDabTSRrlACjxKZOuQ5wwCjQjBz31Q4tPDM2yqUJbWh+/SsrNw2+z7yU9hKCNc9gLNyHjRhgqbXxtZG3m3Nr3WhaKwj09j5aQjn7RwB3ZruNTkN09OsmsyeCr7w7sRekWkfryTXNygeaVi7FVOW1PfnsFdXQjBcE6uiuqKUe4c+qA0AwOQ8hWe+WLqXAOukm9El9s+zXBKubmQaaKinhz54NM6eL3LJ1p477khpvRtGBUVJYluJH0ih4QzuzaerpkDxrQvnBrD7mtqpVQj51n4LBuf0d2y2UKXdpA0w42bKhiOskZwhb53CrKufCkDz7eeS5bL2VDbrwQRJEvcihfjjnQA9oAVACoAVAGDQAqAG+0oC8MiKcFkZQfFlIH21DWURLlHnuC6u9mSvDxmGQYDYCniHYVZhqprKe+mbaMOTspk8Dwb67Q/rL/BP8NcfU2e5z9Zb7nKXey+PO6l17iB9goeps9yPrLfcZwpdX7rbCWWUvzV5GIC9rsCcYFd1Sssl3LKZW2ySyejII+FVUclAHwGK1kuDcS4O1AHmLp3v5JNqOjMSkSKEXOg4gGYgd5PPyFAGN3Cr26FRyHCR4jn/P30EM6TRB7m0iI0eePi8lIJFTFZaJpgpWrIXZ5cHzrRlLCwj00IZOa3NcK1o7dRX98tzor9GdQqXIHqScs45LJ3g8s8xVdtalyjO1GlT5XcG+6e9M+y53glUmIPiaLtU8i6Z7cY8Diloy2S5QjXKUW1gONhMlxGssJ6xHGQw19x7iO6tCM4uOTRhdFrOSjdJe3bIRGIP1l0jBourIJikHrBy/IY7taW1FsGhe2zxvIlljrcDekXyNHNhbmPVgOTr9NR2dxHv7asouU1hl1Gpknsn3JjeLaC2lu8zDi4RhV+k7ewo0PM13bPZEYu1GyGSsbC2BdW8sO0HfrrsFmeGQ+rwSAgxxMc8D8J58tceJVlTKUdxnfR2WR3559i17c6UYuoCWqn02RhEsEw4DG5+dJ2cI56HB0pVV4kJYlna+GU/YokNxLHan0zaErcVxcHSKLwLDsGMBQdcd2lMqSh2HY216VeXzS/6CfuhuPFZsZnYz3b+3O41wfmxrrwL2YqpvPIjOcpy3S7lroOTNACoAVACoAVACoAVACNADPaOzYp14Jo0kXuYA/DuqGk+5zKKl3K7N0cbPb+hI/Vdx99VPT1v0KHpKn6HJejGw7Uc651kf4c6haategLR1L0LBsbYNvaqVgiVAeZGpPmx1NWxgo9i6NcY9kSVdHZmgDzJ082Rj2qznlLGjr7sqfrWgCubu7T6h8t+TfAcdx5B/dnWghln2tIInt7jOkU0b55+qWGfiKIvDCuW2aYV7rB5ajmD3g6g1oy5WT1FMsrI2pcYOkUmK6i8Fc45Kt0n7uek2/pUYHXQKSe94lyWU9/DqR765urU45RlamvZLfHugSWs7hGEckiK/tqrsqt+soODz7az98ovBMdLVbFTSFHCANBiuHuY7XTCC4WDrZXrW00c8ZIeNg2R3civkQSPfXdMmpCmsr2x3rugq3Nwu1L+IxHNnacMjnsedhlVA7l0186ecnbJC1bd817Itkjc6Yzjg2oorG/8AHB6HI1wnHwjEeNG6xtFCsNRrz8M1Xdtx8iutjX4TlJBF6Otgiy2fbwkAOE4pCO13Jc5PbjOM9wFKHnyy0AKgBUAKgBUAKgBUAYoA5XV0kalpGVFHNmIUDzJoAhBvnaMCYnafBweojkmwfExqQKCMkPvNvHfLEzQwLACeCNpsSSySkkLHFbo2BxYzxM+gySulBJatgW8kdtCkzl5VRRIxOSXx6xz55oAf0AKgBUAKgAX9Pe7RubJbhBmS2JY6ZJjfAYe4gH3GgDz9ZPkYNAE7sa8HCbaY5jfRGPzSRouvZ3GoaK5L2CL0fbaZg1jMflYBmNvzkPZp3r9/hTVE8raa+g1W5bWWmVcVY0bMXk0qs7HNpLjnr3irYyytpRbDcgP9I+7Hoc4liH+rTHQDlHIc5j8tMjz8KS1FO0y4SdNm19mVlW7KUUuDVT5wdLGwkupktoRl3OPAL2s3cANasqhl5M7W3Z/DiHXY2x4rOBYIhoNWbtdyNXPw5dwrTUPDRfpadkUjsTXOR4hbCz9O2rFCdYrMC4m5EGVgOqTnpj2vdVFksyMTqV26fhrsgib1b1W9gqNcM3yjcCKil2J56KKrM1ZbwiNbpDteEELcnwFvLkaZ1BWuPEj7jC0l7/KQd/0qOHCw7NuHXtdyI/eFVXJHwNTvh7nP0t/6Gb/jBnY6RiMHvt7mU4x+x20b4e5P0l/6Tm2/U4HN3PZwWMgA8W47gZHlRvj7kvS3fpZy/wDri9+j/wCTf/3VG+PuH0l/6H/x/kyu/F72qcduLNs+7N1Ub4+4fSX/AKH/AMf5MHey5Y4L3YBPzbS3U4z2M05A94NT4kfcFo9Q/wAr/wCP8mTtocOJRtOfXODJbxeGPkXTI86PEidrp+of5ThaXmz1YMNjSF+13W1cnPazNMST41HiR9zr+Xaj9JYpd9OCPENm2QPUUvFGnkShbhHkpqPFgd/yvUey/ch9k7abrvSruKSWfBVFUxCKFWxlYg0mSxwAZDgnHIDSjxYk/wAq1Hx+5L3W/jDHV2jse3jkjQY8CvFn6qjxYh/KtR7L9xs3SBP/AFEf94X/AJdHjROv5RqPj9xuvSRcB0ElgqozxoWW54yOscICF6kZwTyyKmNsZPCKLun3Ux3SQRTVgmbUAc7iEOrIwyrAqw7wwwR8DQB5C3s2C2z72S3YkhTlW+lG2qk47cfZQBzADL4UEND6xvnDR8JxcQnit358WP6Ju/w88VGdvJypOt7kGbd7bMd9bLcJgE+rImc8Djmvl2jwNP1yU4notLqFOI5IxVbWB9PJgGhcA0b31jHdQPBMMo4xntVvmuvcQdasmt8eRHU07kAfeTZE1hKYZhnTiRxydTyYH7R2Vm2U4kJR1UqouMu/uFHov3Z9FgNxMuLibUd6REAhfM8z7qeorUVlnWlrcvPL1LRM+TUylk14LCGG1r9YIpJX9lFLeeBovmTge+uZvCOLbVXByZY+i/Y7w2nWzAekXLGeXvHH7Cfsrj3k0seYnNzk5P1IXpR/27Z2cBR6QcnT1uqOPvquzO3gb6dj6iOTjDCOzFJYfqemlYzv1I7x8RU7M9il3YF1a/SX95f51KhL2I8ZHNnjGcyRjGp9ddB3nXSp2P2I8eKMGSMYzLEM6jLpqO8a0bZEPVQ9zRrqAamaLH9on86nw2c/Vw/UjSO/t2PqzQnH/aJ/Ojw5B9XX+ow+0LdTgzxA/wBon86PCYfV1/qRodrW39Yh/iL/ADo8Fh9XV7o1O2bQc7mH+ItHgsh6yr9Rn8NWn9Zh/iCjwWR9bV7jefeSyU4a6iz4Nn7KPBfsT9bUvVHBt67L+sxfE/yqPBl7ErW0/qI3ae3baVoEimR3a5thwqTqBOpP2VZVU4yyxXX6yuyhwi8h6plmCZqQFQALenjdMXFp6XGvy1vqxHNofnA/qn1vj30AALZ83ZQA8ljyO7tB7j30ENE3ulvNJZzNNjijbhF1HyyM4Eydx15d+e/TqE3B5R3Tc63wGKwvIbmPrYJBJHyyOw9zDsPhTqxYuD0FN6kjDJiqmmhtPJxur5YUZ25DAAHNmY4VFHaxJAAozhFV01FZZX9r7Ne7ubVbhgFRmm6hQCEjQADjk5s7ORnGBgNgHnXEvNJNmXbVKy2O715LXNMSauka0IJI41ykWEFDZ/hHaKWgz6PbYmuSORcfk4s+ep99UWSyzD6jqN0vDXoGRVxVZmkJvJupa3xjNzH1gjJKgkgZYYOQDrQB5v3r3aiG07uGH5OGJwFUesdUBIBPjk1Jy20c492Ica8R9/8AIUcEeY2G7cPcfiaOA8xum70AOeE+8mgGpe5v+A4foD66MojD9zI2HB+bH10ZJw/cX4Eh/Nj66Mhtfub/AIIh/Np8KMkbX7mw2XEOUafAVOSNnyY/BEP5tPhUZO9rMNsaE/0a+4YoyGH7nCDYsK3dnhfVe4jVwTkEFhpg0ZDAdtp7CtVjlK28IPVyco0HzT4VOSvaC7oAtka+YlQStuWGQNCZEGfOuSxLk9C4oOjNACoA1dQRgjIOhB7j2UAeVuk7dM7NviF/IS5ki8BnWP8AZz8CKAIeF8igDYOEYORkaq47420YfDX3UEYOmx9pT7Nui0TE4I4kOeGWM6jiHiDz7DQrHB5Qxp92MxfK9A47B2zDewCaE6DAdTzRseyw+/tp6MlZ2NbT6jevk3uLUEoSNUPENAcEjHF54NcNDmIy78jPgb0viIbhMAVSPZBEjFge5iCvwqvHJTtfip/BIJHmrkmxhySIXfbeOOwgzkGZx8kneeXGe5R9fKotkoLHqIajV+GvknOg2KM7NWZcmWaSRp2PMyB2X4cIU48aTMNvLywh0AKgDzZvR/8Adr8/9tj4KKANaAFQAqAMUAZoAVAGKAM0AYoAzQAzuT8vZ/71D/fFAB32yfk5f1H/ALjUACf/AEeP9ul/3b/1VoA9BUAKgBUAKgAe9Nm7Xpez2kUfKW2ZV/Vx8oP3Rn9mgDzls2bsoAfkUAzrews9tHPkkwsYHz2r7SNnwDY91RKOUWaa3w7ExbF2vLZTCeA6HAkQ+y6/RYff2VVVa4vDNXU6Zx/GqDNuvvZbbQUCM8E3bCxHFn9E6cY8R8K042xn3OadWn3LCbEjmDpz8h313tj7jP1Efcp+9m/1tZDgjxPOcgKrDhU98jDPwHOqp3KK4E7dXniPcDt9cSXMjT3D8cjfUOwAdgHdWbO1tllGjyt9nf2DV/o53RNpcxHkk2Rr9NBnT9mr1yjJmtsmguUHIqAPLG2J8bRvcn/8iT+9igDqL4UAL04UAL08UAJb9aAF6eKAF6eKAF6eDQBsL5aAM+mCgDYXYoAj9qXoWS2ca8E6Pjv4SDj7KAPQO2W+Tl/Uk/uNQAJ/9Hdv9el/3bT+IlAHoSgBUAKgBUAauoIIIyDoR4GgDyRvtsX0HaM8A0QNxJ2eo44lHuzj3UAcFOlAEvsd1Fpfh/Z4FP7RUqNPMCpRXNcrBX7bj4ACKXklk9JpXqHVhoxJa5weRHaOdEW0FujjZ34fudZpJXUI88zoOSs7FR5KTgVLskUrp8ezk8GkVuF5YqFufcar08K/sX+TcqK4msF2Ewqf6OEJ6y9bB4fk1z2Zy5xTEftPM3L8WQca6KzFAFMvei/Z8s8s8kTF5W4mAdlGe0gKRjJ1oAx+KvZv5lv4sn+KgDB6KtmfmW/iyf4qAF+KrZn5lv4sn+KgBfiq2Z+Yb+JJ/ioAX4qtmfmW/iyf4qAF+KrZn5lv4sn+KgBfiq2Z+Zb+LJ/ioAY/ib2f33H8ZqAF+JvZ/fcfxmoAyOh3Z/fcfxWoAqnSf0dWlnYm4hMvGkkWONyww7hTp76ALxNKGGDqDoR4HmKAIfoS3Yt47WO8RSJpUZGPESMBzyB5ch8KACdQB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460375" y="3834157"/>
            <a:ext cx="8424936" cy="2931331"/>
            <a:chOff x="460375" y="3834157"/>
            <a:chExt cx="8424936" cy="2931331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460375" y="3834157"/>
              <a:ext cx="8424936" cy="2931331"/>
              <a:chOff x="395536" y="3926669"/>
              <a:chExt cx="8424936" cy="2931331"/>
            </a:xfrm>
          </p:grpSpPr>
          <p:sp>
            <p:nvSpPr>
              <p:cNvPr id="10" name="Прямоугольник 9"/>
              <p:cNvSpPr/>
              <p:nvPr/>
            </p:nvSpPr>
            <p:spPr>
              <a:xfrm>
                <a:off x="395536" y="4444504"/>
                <a:ext cx="8424936" cy="214560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050" name="Picture 26" descr="https://encrypted-tbn2.gstatic.com/images?q=tbn:ANd9GcSn38Gr6vRetNObZfiuFRzBe9Rl19XZ6XyBfDwFFLsMX2F71NAK6A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23206" y="4444504"/>
                <a:ext cx="1944216" cy="214560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31" name="Picture 7" descr="http://www.knowonlineadvertising.com/wp-content/uploads/2012/10/Math.gif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40087" y="3926669"/>
                <a:ext cx="2535833" cy="2931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033" name="Picture 9" descr="https://encrypted-tbn1.gstatic.com/images?q=tbn:ANd9GcToNM5IXaKKOHPwmOimyYtqa931IFCYkcI0mfo-cnkGNWdw3OLu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375" y="4400461"/>
              <a:ext cx="2455441" cy="20971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50293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3746" y="179146"/>
            <a:ext cx="6526488" cy="50636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Кривая роста знаний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2210" y="708664"/>
            <a:ext cx="445782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Задача.</a:t>
            </a:r>
            <a:r>
              <a:rPr lang="ru-RU" b="1" dirty="0" smtClean="0">
                <a:solidFill>
                  <a:srgbClr val="60F1F8"/>
                </a:solidFill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Обсуждая успехи своего ученика, учитель математики так отозвался о нем: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«Он очень мало знает , но у него положительная производная». </a:t>
            </a:r>
            <a:r>
              <a:rPr lang="ru-RU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Что хотел сказать учитель? Подумайте, как вы могли бы охарактеризовать три различные кривые роста знаний, изображенных на рисунке?</a:t>
            </a:r>
            <a:endParaRPr lang="ru-RU" b="1" dirty="0">
              <a:solidFill>
                <a:schemeClr val="bg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1201" y="3541455"/>
            <a:ext cx="459516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Задание.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Постройте свою кривую прироста знаний на промежутке времени изучения темы «Производная». Каждый единичный отрезок оси Ох соответствует дню проведения урока математики по теме «Производная функции». Переменная у соответственно принимает значение оценки, полученной на уроке. Исследуйте кривую на монотонность и экстремумы.  </a:t>
            </a:r>
          </a:p>
          <a:p>
            <a:pPr algn="just"/>
            <a:r>
              <a:rPr lang="ru-RU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Дайте качественную характеристику  своей деятельности. Сделайте вывод.</a:t>
            </a:r>
            <a:endParaRPr lang="ru-RU" b="1" dirty="0">
              <a:solidFill>
                <a:schemeClr val="bg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5113930" y="708663"/>
            <a:ext cx="3481415" cy="2585323"/>
            <a:chOff x="5159745" y="1241759"/>
            <a:chExt cx="3300688" cy="2844316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5159745" y="1241759"/>
              <a:ext cx="3300687" cy="2844316"/>
            </a:xfrm>
            <a:prstGeom prst="rect">
              <a:avLst/>
            </a:prstGeom>
            <a:pattFill prst="lgGrid">
              <a:fgClr>
                <a:schemeClr val="bg1"/>
              </a:fgClr>
              <a:bgClr>
                <a:schemeClr val="tx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1" name="Группа 20"/>
            <p:cNvGrpSpPr/>
            <p:nvPr/>
          </p:nvGrpSpPr>
          <p:grpSpPr>
            <a:xfrm>
              <a:off x="5159745" y="1241760"/>
              <a:ext cx="3300688" cy="2844315"/>
              <a:chOff x="5159745" y="1241760"/>
              <a:chExt cx="3300688" cy="2844315"/>
            </a:xfrm>
          </p:grpSpPr>
          <p:cxnSp>
            <p:nvCxnSpPr>
              <p:cNvPr id="9" name="Прямая со стрелкой 8"/>
              <p:cNvCxnSpPr/>
              <p:nvPr/>
            </p:nvCxnSpPr>
            <p:spPr>
              <a:xfrm>
                <a:off x="5159745" y="3524317"/>
                <a:ext cx="3278449" cy="0"/>
              </a:xfrm>
              <a:prstGeom prst="straightConnector1">
                <a:avLst/>
              </a:prstGeom>
              <a:ln w="38100"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TextBox 13"/>
              <p:cNvSpPr txBox="1"/>
              <p:nvPr/>
            </p:nvSpPr>
            <p:spPr>
              <a:xfrm>
                <a:off x="5588336" y="1241760"/>
                <a:ext cx="335717" cy="4401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у</a:t>
                </a:r>
                <a:endParaRPr lang="ru-RU" sz="2000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8030746" y="3045500"/>
                <a:ext cx="301197" cy="4401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x</a:t>
                </a:r>
                <a:endParaRPr lang="ru-RU" sz="2000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5324147" y="3117986"/>
                <a:ext cx="432048" cy="40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0</a:t>
                </a:r>
                <a:endParaRPr lang="ru-RU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cxnSp>
            <p:nvCxnSpPr>
              <p:cNvPr id="18" name="Прямая соединительная линия 17"/>
              <p:cNvCxnSpPr>
                <a:endCxn id="6" idx="3"/>
              </p:cNvCxnSpPr>
              <p:nvPr/>
            </p:nvCxnSpPr>
            <p:spPr>
              <a:xfrm flipV="1">
                <a:off x="5622274" y="2663918"/>
                <a:ext cx="2838159" cy="6680"/>
              </a:xfrm>
              <a:prstGeom prst="line">
                <a:avLst/>
              </a:prstGeom>
              <a:ln w="444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Полилиния 18"/>
              <p:cNvSpPr/>
              <p:nvPr/>
            </p:nvSpPr>
            <p:spPr>
              <a:xfrm>
                <a:off x="5611866" y="1812155"/>
                <a:ext cx="2826328" cy="1413164"/>
              </a:xfrm>
              <a:custGeom>
                <a:avLst/>
                <a:gdLst>
                  <a:gd name="connsiteX0" fmla="*/ 0 w 2755075"/>
                  <a:gd name="connsiteY0" fmla="*/ 1413164 h 1413164"/>
                  <a:gd name="connsiteX1" fmla="*/ 617516 w 2755075"/>
                  <a:gd name="connsiteY1" fmla="*/ 653143 h 1413164"/>
                  <a:gd name="connsiteX2" fmla="*/ 1389413 w 2755075"/>
                  <a:gd name="connsiteY2" fmla="*/ 285008 h 1413164"/>
                  <a:gd name="connsiteX3" fmla="*/ 2755075 w 2755075"/>
                  <a:gd name="connsiteY3" fmla="*/ 0 h 1413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5075" h="1413164">
                    <a:moveTo>
                      <a:pt x="0" y="1413164"/>
                    </a:moveTo>
                    <a:cubicBezTo>
                      <a:pt x="192973" y="1127166"/>
                      <a:pt x="385947" y="841169"/>
                      <a:pt x="617516" y="653143"/>
                    </a:cubicBezTo>
                    <a:cubicBezTo>
                      <a:pt x="849085" y="465117"/>
                      <a:pt x="1033153" y="393865"/>
                      <a:pt x="1389413" y="285008"/>
                    </a:cubicBezTo>
                    <a:cubicBezTo>
                      <a:pt x="1745673" y="176151"/>
                      <a:pt x="2531423" y="41564"/>
                      <a:pt x="2755075" y="0"/>
                    </a:cubicBezTo>
                  </a:path>
                </a:pathLst>
              </a:custGeom>
              <a:noFill/>
              <a:ln w="444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Полилиния 19"/>
              <p:cNvSpPr/>
              <p:nvPr/>
            </p:nvSpPr>
            <p:spPr>
              <a:xfrm>
                <a:off x="5611866" y="2355158"/>
                <a:ext cx="2826328" cy="617517"/>
              </a:xfrm>
              <a:custGeom>
                <a:avLst/>
                <a:gdLst>
                  <a:gd name="connsiteX0" fmla="*/ 0 w 2826328"/>
                  <a:gd name="connsiteY0" fmla="*/ 617517 h 617517"/>
                  <a:gd name="connsiteX1" fmla="*/ 1009403 w 2826328"/>
                  <a:gd name="connsiteY1" fmla="*/ 237507 h 617517"/>
                  <a:gd name="connsiteX2" fmla="*/ 2826328 w 2826328"/>
                  <a:gd name="connsiteY2" fmla="*/ 0 h 617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26328" h="617517">
                    <a:moveTo>
                      <a:pt x="0" y="617517"/>
                    </a:moveTo>
                    <a:cubicBezTo>
                      <a:pt x="269174" y="478971"/>
                      <a:pt x="538348" y="340426"/>
                      <a:pt x="1009403" y="237507"/>
                    </a:cubicBezTo>
                    <a:cubicBezTo>
                      <a:pt x="1480458" y="134587"/>
                      <a:pt x="2535383" y="31667"/>
                      <a:pt x="2826328" y="0"/>
                    </a:cubicBezTo>
                  </a:path>
                </a:pathLst>
              </a:custGeom>
              <a:noFill/>
              <a:ln w="4445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8" name="Прямая со стрелкой 7"/>
              <p:cNvCxnSpPr/>
              <p:nvPr/>
            </p:nvCxnSpPr>
            <p:spPr>
              <a:xfrm flipV="1">
                <a:off x="5622274" y="1241761"/>
                <a:ext cx="0" cy="2844314"/>
              </a:xfrm>
              <a:prstGeom prst="straightConnector1">
                <a:avLst/>
              </a:prstGeom>
              <a:ln w="38100"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3" name="Рисунок 22" descr="http://ppdu-ua.org/admin/images/userfiles/11090001obuchenie3.gi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3930" y="3861048"/>
            <a:ext cx="3490518" cy="23229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71332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6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-108520" y="0"/>
            <a:ext cx="9252520" cy="6979580"/>
            <a:chOff x="-108520" y="0"/>
            <a:chExt cx="9252520" cy="6979580"/>
          </a:xfrm>
        </p:grpSpPr>
        <p:pic>
          <p:nvPicPr>
            <p:cNvPr id="2050" name="Picture 2" descr="http://arstyle.org/uploads/posts/2010-01/1263903751_1256227905_15-kopiya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08520" y="0"/>
              <a:ext cx="9252520" cy="6979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http://sin-2008.blog.tut.by/files/2013/12/1111.g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339752" y="1936642"/>
              <a:ext cx="3757680" cy="3411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928440"/>
            <a:ext cx="6264696" cy="1008112"/>
          </a:xfrm>
        </p:spPr>
        <p:txBody>
          <a:bodyPr>
            <a:prstTxWarp prst="textDeflate">
              <a:avLst/>
            </a:prstTxWarp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внимание!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43547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2" descr="http://math2.ru/images/8/83/71632072_cifru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314958" y="692696"/>
            <a:ext cx="8514084" cy="1754326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ЦЕЛЬ УРОКА: </a:t>
            </a:r>
            <a:r>
              <a:rPr lang="ru-RU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повторить </a:t>
            </a:r>
            <a:r>
              <a:rPr lang="ru-RU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и обобщить знания о производной функции, проверить умение находить производные элементарных и сложных функций с применением правил нахождения производной, закрепить навыки решения ключевых задач по теме «Производная функции», расширить область применения </a:t>
            </a:r>
            <a:r>
              <a:rPr lang="ru-RU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производной </a:t>
            </a:r>
            <a:r>
              <a:rPr lang="ru-RU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на примерах исследования  количества корней уравнения, оценить уровень полученных знаний, умений и навыков по теме</a:t>
            </a:r>
            <a:r>
              <a:rPr lang="ru-RU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.</a:t>
            </a:r>
            <a:endParaRPr lang="ru-RU" b="1" dirty="0">
              <a:solidFill>
                <a:schemeClr val="bg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grpSp>
        <p:nvGrpSpPr>
          <p:cNvPr id="45" name="Группа 44"/>
          <p:cNvGrpSpPr/>
          <p:nvPr/>
        </p:nvGrpSpPr>
        <p:grpSpPr>
          <a:xfrm>
            <a:off x="384788" y="2924944"/>
            <a:ext cx="8444253" cy="3141821"/>
            <a:chOff x="847211" y="3431500"/>
            <a:chExt cx="8235408" cy="3141821"/>
          </a:xfrm>
        </p:grpSpPr>
        <p:sp>
          <p:nvSpPr>
            <p:cNvPr id="36" name="TextBox 35"/>
            <p:cNvSpPr txBox="1"/>
            <p:nvPr/>
          </p:nvSpPr>
          <p:spPr>
            <a:xfrm>
              <a:off x="847211" y="3431500"/>
              <a:ext cx="5308964" cy="3139321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just"/>
              <a:r>
                <a:rPr lang="ru-RU" b="1" dirty="0" smtClean="0">
                  <a:solidFill>
                    <a:schemeClr val="bg1"/>
                  </a:solidFill>
                  <a:latin typeface="+mj-lt"/>
                  <a:ea typeface="Cambria Math" panose="02040503050406030204" pitchFamily="18" charset="0"/>
                </a:rPr>
                <a:t>ПЛАН </a:t>
              </a:r>
              <a:r>
                <a:rPr lang="ru-RU" b="1" dirty="0">
                  <a:solidFill>
                    <a:schemeClr val="bg1"/>
                  </a:solidFill>
                  <a:latin typeface="+mj-lt"/>
                  <a:ea typeface="Cambria Math" panose="02040503050406030204" pitchFamily="18" charset="0"/>
                </a:rPr>
                <a:t>УРОКА: </a:t>
              </a:r>
              <a:endParaRPr lang="ru-RU" b="1" dirty="0" smtClean="0">
                <a:solidFill>
                  <a:schemeClr val="bg1"/>
                </a:solidFill>
                <a:latin typeface="+mj-lt"/>
                <a:ea typeface="Cambria Math" panose="02040503050406030204" pitchFamily="18" charset="0"/>
              </a:endParaRPr>
            </a:p>
            <a:p>
              <a:pPr marL="342900" indent="-342900" algn="just">
                <a:buFont typeface="+mj-lt"/>
                <a:buAutoNum type="arabicPeriod"/>
              </a:pPr>
              <a:r>
                <a:rPr lang="ru-RU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Презентация </a:t>
              </a:r>
              <a:r>
                <a:rPr lang="ru-RU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темы «Производная функции»  </a:t>
              </a:r>
            </a:p>
            <a:p>
              <a:pPr marL="342900" indent="-342900" algn="just">
                <a:buFont typeface="+mj-lt"/>
                <a:buAutoNum type="arabicPeriod"/>
              </a:pPr>
              <a:r>
                <a:rPr lang="ru-RU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Устная  работа </a:t>
              </a:r>
              <a:r>
                <a:rPr lang="ru-RU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по теме </a:t>
              </a:r>
              <a:r>
                <a:rPr lang="ru-RU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«Производная функции» </a:t>
              </a:r>
              <a:endParaRPr lang="ru-RU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  <a:p>
              <a:pPr marL="342900" indent="-342900">
                <a:buFont typeface="+mj-lt"/>
                <a:buAutoNum type="arabicPeriod"/>
              </a:pPr>
              <a:r>
                <a:rPr lang="ru-RU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Опытно - экспериментальная </a:t>
              </a:r>
              <a:r>
                <a:rPr lang="ru-RU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работа</a:t>
              </a:r>
              <a:endParaRPr lang="en-US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  <a:p>
              <a:pPr marL="342900" indent="-342900">
                <a:buFont typeface="+mj-lt"/>
                <a:buAutoNum type="arabicPeriod"/>
              </a:pPr>
              <a:r>
                <a:rPr lang="ru-RU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Решение </a:t>
              </a:r>
              <a:r>
                <a:rPr lang="ru-RU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заданий на нахождение числа </a:t>
              </a:r>
              <a:r>
                <a:rPr lang="ru-RU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корней </a:t>
              </a:r>
              <a:r>
                <a:rPr lang="ru-RU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уравнения </a:t>
              </a:r>
            </a:p>
            <a:p>
              <a:pPr marL="342900" indent="-342900" algn="just">
                <a:buFont typeface="+mj-lt"/>
                <a:buAutoNum type="arabicPeriod"/>
              </a:pPr>
              <a:r>
                <a:rPr lang="ru-RU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Самостоятельная работа </a:t>
              </a:r>
            </a:p>
            <a:p>
              <a:pPr marL="342900" indent="-342900" algn="just">
                <a:buFont typeface="+mj-lt"/>
                <a:buAutoNum type="arabicPeriod"/>
              </a:pPr>
              <a:r>
                <a:rPr lang="ru-RU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Сообщение </a:t>
              </a:r>
              <a:r>
                <a:rPr lang="ru-RU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по теме «Исторические сведения </a:t>
              </a:r>
              <a:r>
                <a:rPr lang="ru-RU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о </a:t>
              </a:r>
              <a:r>
                <a:rPr lang="ru-RU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производной</a:t>
              </a:r>
              <a:r>
                <a:rPr lang="ru-RU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»</a:t>
              </a:r>
            </a:p>
            <a:p>
              <a:pPr marL="342900" indent="-342900" algn="just">
                <a:buFont typeface="+mj-lt"/>
                <a:buAutoNum type="arabicPeriod"/>
              </a:pPr>
              <a:r>
                <a:rPr lang="ru-RU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Заключение</a:t>
              </a:r>
            </a:p>
            <a:p>
              <a:pPr marL="342900" indent="-342900" algn="just">
                <a:buFont typeface="+mj-lt"/>
                <a:buAutoNum type="arabicPeriod"/>
              </a:pPr>
              <a:r>
                <a:rPr lang="ru-RU" b="1" dirty="0" smtClean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Подведение итогов урока </a:t>
              </a:r>
              <a:endParaRPr lang="ru-RU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pic>
          <p:nvPicPr>
            <p:cNvPr id="40" name="Рисунок 39" descr="http://pl-dka.ru/wp-content/uploads/2012/10/405713.jpg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156175" y="3434000"/>
              <a:ext cx="2926444" cy="3139321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658606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" name="Группа 115"/>
          <p:cNvGrpSpPr/>
          <p:nvPr/>
        </p:nvGrpSpPr>
        <p:grpSpPr>
          <a:xfrm>
            <a:off x="1407678" y="4747100"/>
            <a:ext cx="6071899" cy="2076149"/>
            <a:chOff x="1415586" y="4588186"/>
            <a:chExt cx="6071899" cy="2076149"/>
          </a:xfrm>
        </p:grpSpPr>
        <p:grpSp>
          <p:nvGrpSpPr>
            <p:cNvPr id="80" name="Группа 79"/>
            <p:cNvGrpSpPr/>
            <p:nvPr/>
          </p:nvGrpSpPr>
          <p:grpSpPr>
            <a:xfrm>
              <a:off x="1415586" y="4634248"/>
              <a:ext cx="2084660" cy="1641269"/>
              <a:chOff x="710227" y="4427703"/>
              <a:chExt cx="2084660" cy="1641269"/>
            </a:xfrm>
          </p:grpSpPr>
          <p:sp>
            <p:nvSpPr>
              <p:cNvPr id="26" name="Овал 25"/>
              <p:cNvSpPr/>
              <p:nvPr/>
            </p:nvSpPr>
            <p:spPr>
              <a:xfrm>
                <a:off x="844762" y="4427703"/>
                <a:ext cx="1878060" cy="1641269"/>
              </a:xfrm>
              <a:prstGeom prst="ellipse">
                <a:avLst/>
              </a:prstGeom>
              <a:gradFill flip="none" rotWithShape="1">
                <a:gsLst>
                  <a:gs pos="0">
                    <a:srgbClr val="7030A0">
                      <a:tint val="66000"/>
                      <a:satMod val="160000"/>
                    </a:srgbClr>
                  </a:gs>
                  <a:gs pos="50000">
                    <a:srgbClr val="7030A0">
                      <a:tint val="44500"/>
                      <a:satMod val="160000"/>
                    </a:srgbClr>
                  </a:gs>
                  <a:gs pos="100000">
                    <a:srgbClr val="7030A0">
                      <a:tint val="23500"/>
                      <a:satMod val="160000"/>
                    </a:srgbClr>
                  </a:gs>
                </a:gsLst>
                <a:lin ang="10800000" scaled="1"/>
                <a:tileRect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chemeClr val="bg1"/>
                  </a:solidFill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710227" y="4499971"/>
                <a:ext cx="2084660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solidFill>
                      <a:schemeClr val="bg1"/>
                    </a:solidFill>
                    <a:effectLst>
                      <a:outerShdw blurRad="60007" dist="200025" dir="15000000" sy="30000" kx="-1800000" algn="bl" rotWithShape="0">
                        <a:prstClr val="black">
                          <a:alpha val="32000"/>
                        </a:prstClr>
                      </a:outerShdw>
                    </a:effectLst>
                    <a:latin typeface="Cambria Math" panose="02040503050406030204" pitchFamily="18" charset="0"/>
                    <a:ea typeface="Cambria Math" panose="02040503050406030204" pitchFamily="18" charset="0"/>
                  </a:rPr>
                  <a:t>нахождение </a:t>
                </a:r>
                <a:r>
                  <a:rPr lang="ru-RU" sz="1600" b="1" dirty="0">
                    <a:solidFill>
                      <a:schemeClr val="bg1"/>
                    </a:solidFill>
                    <a:effectLst>
                      <a:outerShdw blurRad="60007" dist="200025" dir="15000000" sy="30000" kx="-1800000" algn="bl" rotWithShape="0">
                        <a:prstClr val="black">
                          <a:alpha val="32000"/>
                        </a:prstClr>
                      </a:outerShdw>
                    </a:effectLst>
                    <a:latin typeface="Cambria Math" panose="02040503050406030204" pitchFamily="18" charset="0"/>
                    <a:ea typeface="Cambria Math" panose="02040503050406030204" pitchFamily="18" charset="0"/>
                  </a:rPr>
                  <a:t>наибольшего и наименьшего </a:t>
                </a:r>
                <a:endParaRPr lang="ru-RU" sz="1600" b="1" dirty="0" smtClean="0">
                  <a:solidFill>
                    <a:schemeClr val="bg1"/>
                  </a:solidFill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/>
                <a:r>
                  <a:rPr lang="ru-RU" sz="1600" b="1" dirty="0" smtClean="0">
                    <a:solidFill>
                      <a:schemeClr val="bg1"/>
                    </a:solidFill>
                    <a:effectLst>
                      <a:outerShdw blurRad="60007" dist="200025" dir="15000000" sy="30000" kx="-1800000" algn="bl" rotWithShape="0">
                        <a:prstClr val="black">
                          <a:alpha val="32000"/>
                        </a:prstClr>
                      </a:outerShdw>
                    </a:effectLst>
                    <a:latin typeface="Cambria Math" panose="02040503050406030204" pitchFamily="18" charset="0"/>
                    <a:ea typeface="Cambria Math" panose="02040503050406030204" pitchFamily="18" charset="0"/>
                  </a:rPr>
                  <a:t>значений </a:t>
                </a:r>
                <a:r>
                  <a:rPr lang="ru-RU" sz="1600" b="1" dirty="0">
                    <a:solidFill>
                      <a:schemeClr val="bg1"/>
                    </a:solidFill>
                    <a:effectLst>
                      <a:outerShdw blurRad="60007" dist="200025" dir="15000000" sy="30000" kx="-1800000" algn="bl" rotWithShape="0">
                        <a:prstClr val="black">
                          <a:alpha val="32000"/>
                        </a:prstClr>
                      </a:outerShdw>
                    </a:effectLst>
                    <a:latin typeface="Cambria Math" panose="02040503050406030204" pitchFamily="18" charset="0"/>
                    <a:ea typeface="Cambria Math" panose="02040503050406030204" pitchFamily="18" charset="0"/>
                  </a:rPr>
                  <a:t>функции </a:t>
                </a:r>
                <a:endParaRPr lang="ru-RU" sz="1600" b="1" dirty="0" smtClean="0">
                  <a:solidFill>
                    <a:schemeClr val="bg1"/>
                  </a:solidFill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/>
                <a:r>
                  <a:rPr lang="ru-RU" sz="1600" b="1" dirty="0" smtClean="0">
                    <a:solidFill>
                      <a:schemeClr val="bg1"/>
                    </a:solidFill>
                    <a:effectLst>
                      <a:outerShdw blurRad="60007" dist="200025" dir="15000000" sy="30000" kx="-1800000" algn="bl" rotWithShape="0">
                        <a:prstClr val="black">
                          <a:alpha val="32000"/>
                        </a:prstClr>
                      </a:outerShdw>
                    </a:effectLst>
                    <a:latin typeface="Cambria Math" panose="02040503050406030204" pitchFamily="18" charset="0"/>
                    <a:ea typeface="Cambria Math" panose="02040503050406030204" pitchFamily="18" charset="0"/>
                  </a:rPr>
                  <a:t>на </a:t>
                </a:r>
                <a:r>
                  <a:rPr lang="ru-RU" sz="1600" b="1" dirty="0">
                    <a:solidFill>
                      <a:schemeClr val="bg1"/>
                    </a:solidFill>
                    <a:effectLst>
                      <a:outerShdw blurRad="60007" dist="200025" dir="15000000" sy="30000" kx="-1800000" algn="bl" rotWithShape="0">
                        <a:prstClr val="black">
                          <a:alpha val="32000"/>
                        </a:prstClr>
                      </a:outerShdw>
                    </a:effectLst>
                    <a:latin typeface="Cambria Math" panose="02040503050406030204" pitchFamily="18" charset="0"/>
                    <a:ea typeface="Cambria Math" panose="02040503050406030204" pitchFamily="18" charset="0"/>
                  </a:rPr>
                  <a:t>промежутке</a:t>
                </a:r>
              </a:p>
            </p:txBody>
          </p:sp>
        </p:grpSp>
        <p:grpSp>
          <p:nvGrpSpPr>
            <p:cNvPr id="111" name="Группа 110"/>
            <p:cNvGrpSpPr/>
            <p:nvPr/>
          </p:nvGrpSpPr>
          <p:grpSpPr>
            <a:xfrm>
              <a:off x="5645762" y="4588186"/>
              <a:ext cx="1841723" cy="1528002"/>
              <a:chOff x="6676650" y="4499936"/>
              <a:chExt cx="1841723" cy="1528002"/>
            </a:xfrm>
          </p:grpSpPr>
          <p:sp>
            <p:nvSpPr>
              <p:cNvPr id="97" name="Овал 96"/>
              <p:cNvSpPr/>
              <p:nvPr/>
            </p:nvSpPr>
            <p:spPr>
              <a:xfrm>
                <a:off x="6776370" y="4499936"/>
                <a:ext cx="1683593" cy="1528002"/>
              </a:xfrm>
              <a:prstGeom prst="ellipse">
                <a:avLst/>
              </a:prstGeom>
              <a:gradFill flip="none" rotWithShape="1">
                <a:gsLst>
                  <a:gs pos="0">
                    <a:srgbClr val="7030A0">
                      <a:tint val="66000"/>
                      <a:satMod val="160000"/>
                    </a:srgbClr>
                  </a:gs>
                  <a:gs pos="50000">
                    <a:srgbClr val="7030A0">
                      <a:tint val="44500"/>
                      <a:satMod val="160000"/>
                    </a:srgbClr>
                  </a:gs>
                  <a:gs pos="100000">
                    <a:srgbClr val="7030A0">
                      <a:tint val="23500"/>
                      <a:satMod val="160000"/>
                    </a:srgbClr>
                  </a:gs>
                </a:gsLst>
                <a:lin ang="10800000" scaled="1"/>
                <a:tileRect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chemeClr val="bg1"/>
                  </a:solidFill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>
                <a:off x="6676650" y="4818321"/>
                <a:ext cx="1841723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b="1" dirty="0" smtClean="0">
                    <a:solidFill>
                      <a:schemeClr val="bg1"/>
                    </a:solidFill>
                    <a:effectLst>
                      <a:outerShdw blurRad="60007" dist="200025" dir="15000000" sy="30000" kx="-1800000" algn="bl" rotWithShape="0">
                        <a:prstClr val="black">
                          <a:alpha val="32000"/>
                        </a:prstClr>
                      </a:outerShdw>
                    </a:effectLst>
                    <a:latin typeface="Cambria Math" panose="02040503050406030204" pitchFamily="18" charset="0"/>
                    <a:ea typeface="Cambria Math" panose="02040503050406030204" pitchFamily="18" charset="0"/>
                  </a:rPr>
                  <a:t>построение </a:t>
                </a:r>
                <a:r>
                  <a:rPr lang="ru-RU" b="1" dirty="0">
                    <a:solidFill>
                      <a:schemeClr val="bg1"/>
                    </a:solidFill>
                    <a:effectLst>
                      <a:outerShdw blurRad="60007" dist="200025" dir="15000000" sy="30000" kx="-1800000" algn="bl" rotWithShape="0">
                        <a:prstClr val="black">
                          <a:alpha val="32000"/>
                        </a:prstClr>
                      </a:outerShdw>
                    </a:effectLst>
                    <a:latin typeface="Cambria Math" panose="02040503050406030204" pitchFamily="18" charset="0"/>
                    <a:ea typeface="Cambria Math" panose="02040503050406030204" pitchFamily="18" charset="0"/>
                  </a:rPr>
                  <a:t>графиков функций</a:t>
                </a:r>
              </a:p>
            </p:txBody>
          </p:sp>
        </p:grpSp>
        <p:grpSp>
          <p:nvGrpSpPr>
            <p:cNvPr id="112" name="Группа 111"/>
            <p:cNvGrpSpPr/>
            <p:nvPr/>
          </p:nvGrpSpPr>
          <p:grpSpPr>
            <a:xfrm>
              <a:off x="3820147" y="5395574"/>
              <a:ext cx="1438118" cy="1268761"/>
              <a:chOff x="2566863" y="5292349"/>
              <a:chExt cx="1518765" cy="1390669"/>
            </a:xfrm>
          </p:grpSpPr>
          <p:sp>
            <p:nvSpPr>
              <p:cNvPr id="107" name="Овал 106"/>
              <p:cNvSpPr/>
              <p:nvPr/>
            </p:nvSpPr>
            <p:spPr>
              <a:xfrm>
                <a:off x="2566863" y="5292349"/>
                <a:ext cx="1518765" cy="1390669"/>
              </a:xfrm>
              <a:prstGeom prst="ellipse">
                <a:avLst/>
              </a:prstGeom>
              <a:gradFill flip="none" rotWithShape="1">
                <a:gsLst>
                  <a:gs pos="0">
                    <a:srgbClr val="7030A0">
                      <a:tint val="66000"/>
                      <a:satMod val="160000"/>
                    </a:srgbClr>
                  </a:gs>
                  <a:gs pos="50000">
                    <a:srgbClr val="7030A0">
                      <a:tint val="44500"/>
                      <a:satMod val="160000"/>
                    </a:srgbClr>
                  </a:gs>
                  <a:gs pos="100000">
                    <a:srgbClr val="7030A0">
                      <a:tint val="23500"/>
                      <a:satMod val="160000"/>
                    </a:srgbClr>
                  </a:gs>
                </a:gsLst>
                <a:lin ang="10800000" scaled="1"/>
                <a:tileRect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chemeClr val="bg1"/>
                  </a:solidFill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108" name="TextBox 107"/>
              <p:cNvSpPr txBox="1"/>
              <p:nvPr/>
            </p:nvSpPr>
            <p:spPr>
              <a:xfrm>
                <a:off x="2666950" y="5603394"/>
                <a:ext cx="1318592" cy="10120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b="1" dirty="0" smtClean="0">
                    <a:solidFill>
                      <a:schemeClr val="bg1"/>
                    </a:solidFill>
                    <a:effectLst>
                      <a:outerShdw blurRad="60007" dist="200025" dir="15000000" sy="30000" kx="-1800000" algn="bl" rotWithShape="0">
                        <a:prstClr val="black">
                          <a:alpha val="32000"/>
                        </a:prstClr>
                      </a:outerShdw>
                    </a:effectLst>
                    <a:latin typeface="Cambria Math" panose="02040503050406030204" pitchFamily="18" charset="0"/>
                    <a:ea typeface="Cambria Math" panose="02040503050406030204" pitchFamily="18" charset="0"/>
                  </a:rPr>
                  <a:t>задачи </a:t>
                </a:r>
                <a:r>
                  <a:rPr lang="ru-RU" b="1" dirty="0">
                    <a:solidFill>
                      <a:schemeClr val="bg1"/>
                    </a:solidFill>
                    <a:effectLst>
                      <a:outerShdw blurRad="60007" dist="200025" dir="15000000" sy="30000" kx="-1800000" algn="bl" rotWithShape="0">
                        <a:prstClr val="black">
                          <a:alpha val="32000"/>
                        </a:prstClr>
                      </a:outerShdw>
                    </a:effectLst>
                    <a:latin typeface="Cambria Math" panose="02040503050406030204" pitchFamily="18" charset="0"/>
                    <a:ea typeface="Cambria Math" panose="02040503050406030204" pitchFamily="18" charset="0"/>
                  </a:rPr>
                  <a:t>на оптимизацию</a:t>
                </a:r>
              </a:p>
            </p:txBody>
          </p:sp>
        </p:grpSp>
      </p:grpSp>
      <p:sp>
        <p:nvSpPr>
          <p:cNvPr id="22" name="Стрелка вниз 21"/>
          <p:cNvSpPr/>
          <p:nvPr/>
        </p:nvSpPr>
        <p:spPr>
          <a:xfrm rot="3940157">
            <a:off x="3225078" y="4591189"/>
            <a:ext cx="476073" cy="866881"/>
          </a:xfrm>
          <a:prstGeom prst="downArrow">
            <a:avLst/>
          </a:prstGeom>
          <a:solidFill>
            <a:srgbClr val="E95C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18" name="Стрелка вниз 17"/>
          <p:cNvSpPr/>
          <p:nvPr/>
        </p:nvSpPr>
        <p:spPr>
          <a:xfrm rot="17762810">
            <a:off x="5402493" y="4623424"/>
            <a:ext cx="494388" cy="779034"/>
          </a:xfrm>
          <a:prstGeom prst="downArrow">
            <a:avLst/>
          </a:prstGeom>
          <a:solidFill>
            <a:srgbClr val="E95C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40" name="Стрелка вниз 39"/>
          <p:cNvSpPr/>
          <p:nvPr/>
        </p:nvSpPr>
        <p:spPr>
          <a:xfrm rot="16703545" flipH="1">
            <a:off x="3097430" y="980280"/>
            <a:ext cx="472184" cy="761080"/>
          </a:xfrm>
          <a:prstGeom prst="downArrow">
            <a:avLst/>
          </a:prstGeom>
          <a:solidFill>
            <a:srgbClr val="E95C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AutoShape 2" descr="data:image/jpeg;base64,/9j/4AAQSkZJRgABAQAAAQABAAD/2wCEAAkGBxQTEhUUEhQUFhUXGBgaGBgXGBwcGhsdGBgXFxcfGRoaHSggGR0lGxgUJDEhJSkrLi4uGB8zODQsNygtLisBCgoKDg0OGxAQGywkICYsLC0sLCwsLCwsLCwsLCwsLSwsLCwsLywsLSwsLCwsLCwsLCwsLCwsLCwsLCwsLCwsLP/AABEIAMIBAwMBIgACEQEDEQH/xAAcAAEAAgMBAQEAAAAAAAAAAAAABQYDBAcCAQj/xAA+EAABAwEFBQUHAgUDBQEAAAABAAIRAwQFEiExBkFRYXETIoGRoQcyQrHB0fBSYhQjguHxM3KSFiSissIV/8QAGgEBAQEBAQEBAAAAAAAAAAAAAAECAwUEBv/EAC4RAAICAQMCBAUDBQAAAAAAAAABAhEDBCExEkEFE1FxIjJhgcGRsfAGFCOh4f/aAAwDAQACEQMRAD8A7iiIgCIiAIiIAiIgCIiAIvLjpzP0JXpAEREAREQBERAEREAREQBERAEREAREQBERAEREAREQBERAEREAREQBERAERRNr2ks1MPmq2WTLRqSNw4rEpxh8zoGY28GsxjSM2lx8shyW1aq+BpdExuXOtmLc6paKtQnNwLo3DvCI5DRWq0W91QBpABBkx6dMl561vwy9exLLCCiwWOpNNp5fLIrM1wIBGYOi9GMupJlPqLxUqBuuh3r0CopxcnFPdA+oix2isGNLnaBWUlFOT4QMiLTstua6m15IEmPGYX1ttGKMgOJPHIfRcP7zD0xfV81V9/2BivO3BjcufgWkZLYqWxocxu9+nlP2VRvetgqPbOWInzha9e9S40yMixoE8S06+ULxcvis8cpbb7bez3X3DdF+RVqjtTJgsA0znz3LdrX+we6CeuXkvQXjGjptzr7MlomEUJd9tq1yYhrRqQM+gn5r3ar9o0wQ12NwMRMyeZ4cSumPxDFOHmPaPZva/ZcsWTCLXu+qXU2udqRPnp6QthfZjmpwU13V/qUIiLYCIiAIiIAiIgCIiAIiIAsVortY0ucYA1PXLcsqitpqrW2d+Kc4AjjqPkueafRjlL0QMd57QUmUnOY9rnR3Wg5zukawFya8n96Tv16/kLetdUgggdevFRVqtEyCN+crwMuonnknI5N2WDYbN9XOIa05mN5+ytdSnJDhIPqePVU/YOsA+sIObW753nlzUltDtHRswHaElxgBg97T0RQcpdMUaq6on7dbSyz1o1fhaP6pn0BW7cV/0f4am6pUawgYDjIBloAynXKDlxVb2dtdS3UXx2IbkS0lxfkDB9eCjryu2gyzunEKjZJkyYmMgCBERz5L0Fj1GFJxSe1V97K7RerbfFCpTd2dZjiM4DhJ4/NQ9O8HktLHPbgdBBEh7YzEToZyO4hc1ue/avaNqNj+GGU0wcOWvaPHeB6kcgrLeW0FJ74pOBpuAyDzIkfC8Q4Z845L5tR4Xl1GVZ+tRa9F/wBOqbjsdIsV4SyXhwI/aST0AElQd/3kKjg2k7E0Ce7mJz1jeFSNn7QWWgMa+q6nUFQdpikshjnZnSREzpkoO/Lca7nvNR7bODujtKrhABdAAJDQJcZjLIr6smiyZcKwSndVbrdoNKi+0KkloD2wDMB7TmYnIGZhWW22b/tKmgOGc+AggeQCpOxlooGjAq0qYI0qul/0C+1tpHsPZiqDQ0yz04OiS0x5rGPwnHiTSbdprf6qjHB8rWouMkzImehE+i89p9Pqou97bR7enUpOdSpuaQWOOIvJkE5mGNjfqeCk7dZHU6YqYmkOGk/UaFeVm8F1Ce1Mw7PdOrp1P0WV9py8Tl5eijKVpD24hpw0M7wfz5rGy+KIMOq08X6ZC8l4JX8rv0ORZGX86lZzTaIe5xl3AEACOfyUHRrRmStavaMRkFYW1J8F3k5zilPsq9kas6hcl+MqYKbQZDMyYHugDipmnWa6cLgY1ggx1XI6Dz1VouG2lhI7onQnd6r0sPjMsVRyK16/T2Oid7F2lfVBXfejQwlzX4pzyz5alTVGoHNDhoc17ml1kNQtnvzXoaPaIi+sBERAEREARFE7QWRzmh7JxMkwCRI3wRoREz11WMknGLklYJZfCVUrLexqMc0PJygtd7zeu/xlfTeL8DqbjPCZOhkL43r4+hnrRKbRUKmHtKT3gjUNJzHEBUq33pWe3DUeXNBnxE8Oqtty31n2dUgEDImc/P8APppbQbPOJdUpd4HMt38cuPzXx6iLyx8zFw+V+TL33RR6zsvmoO004zGY9R1+6nLZRI3HgZGY3ZqGtFSmHta9xDiJDW+8BuJ/SPUr5dPilN1FWZSbNjZe04axH62OHiIeP/X1VP8AaDUqfxb3kmPdbnpAghdCs90taKdUOGIODpMEZZwcIBB6zqqXtdZZq1RxcXNn9xJB+a9fSaeeLI3JdjotiD2et9Rji8VXU2sEvIJmDkAM8yTlCudDa4uczG5zGD3oifF2py/wqTRue0uoENouzfizIBIDYENcQSJLtAtP+bTfgrNcxw+F4IPI56jLVelVs1ex1O+n2CthNlqVGVSO9VZ/LqNO7vMgvGuTp5Qoa7LrtbnxWr0KhOhfSa8kTkccseZ6lVi7rW1pJI5x4K1V7Y6rSouYCagdghvBwLvIFpz/AHFPKT5J5jXBi2o//RsrHBoo9hEPNBrg4Nj4g9xcG8cJiNVTbTfFTJgPdAGXUS71JXT7tvAPe2j2gqVDl3SA0csbsj5KC2r9l9oo4qrS3CXZNMDXRownd0RKKK3J8lQpWp2HuCDlopmw3kWtaHE/unTmPJV+wVMDnNeIIyPIrJb7QC2N+oSSJZu2y9qrazqZkva4sgCSYyyA48uKsV1We2uAJpva395Df/EmfRebPe1NhNRjQKlSDUf8RMAEA/C2dwXqrtG4CWZuHPmujRhGttILVSYQQWseZOHdAEyRuMeig7ir02VWVHd8Nzg6FW6vt/UcxlGqGlpOLSSD14Kn7RUmB/aUYAce8NwdmcuonyXzdEYye3JqkWaxXrirBrW9w+nCOKn2dD/c5/KFUdlKbqlRlNok6nfkMzouj0LMAHbgc44GQN2upXgeLQh5yUfma4OcuTFZ6RGWkRr59VK2ekJ1J5D8nVRjnmm8M3GAfEiB5x5KZs9Mr8/qIygk33ISt2sxZHfAjxH2Vsa2AAq5dDHAggYuSsbSve/p5Ly5Pvfp+fwdkfURF+iKEREAREQBERAczvWlgrPgdm4OJGcYZ0g8F4pXuCYe4Bw+L4XZbz8J9OizbX281K7gWYMHdaXZFwkyc/RVe0sJ0E9M/kvzuRVJpbo5SVMl72tpGkgjdMQpW4duG0aL3Wg9xuQ44v0tG8GR0VLNV0YXzh3E6t6TqOXlCqm3FdzKtOkD3W02OHBxe3GTn1hfVoIN5NmahydVZanXnU7WjSDctMbZMH4hGukqkXzspaGVqtRpx1C4ucx4DXCdzD7pEEQJGQVa2fvqpRbLajmunKCQR5K2WK+a1dpnG4/qcdT/ALivahhjBuSXPJbXBADaQ0pbULgRq2MwRuIOh5FL72kYadJ7PffID4nA0GCQOM/LVbW11y1LRR7d9Hs7RTBnCQQ9rRvjfEx0hc7c6IE7o8zuXVu1QSp2XnZPa1lnrzUb2zP37+J5FWW+bzsd5OLW0+zaR3d5a6Pebwz1Gh3rldksLniWbtVO3VTNnILzmdAPX0XOtzTZCWtzqb303e8xxaerTH0UlYb9dSpENObj6DIesnyUbejX1rTUwNLnOeYDRMxlu6ardZsfbS2RQkcn0yfLFK6mDHQvGo0d3KDlA45nPyVibf1ZwGJ2KDvGZ3ZlVamx9N+Co1zHA5tcIPqpulVaAA1ve4ysdJbIy96xdXLoiVrWlwyJPQcVJ2uwtqVQ1vwtGI8yST6ELNa7gpkQxxxwcPAkZweqq9CELTtJ3lbdnsxdJNXIaqLZUG9Zf4jKJy4fdVhG240wcsTuakqt2VHWY1WNJYHzBMuwtBA0ADj3jOnRRliLZ72nBWaz36GgNGmgjdwyWOkjZi2Hq1W1RWZu4/EOHRdLs951nktrinDs24dcs4OZygZLlz727J7mjTd4gHd1Vx2WLnNDzrBd/wAxDR/xz8V8GuxY1U6+K0r7/wAqyEjbGlzxnoQfJXq76GNlFzg0GqXgASPdkj0HyVNxgGTqt+8b+c80uz7opBob/uESfEhefl0mLM/8iv0JEv1kp1KWUSOf3W3VtrWjPXgq9SvovY1xzJaJHONy032t78tegn/C82Ovlpbx4W2uydOv9HXqRcKNpa7RzSeAKzKr2GzPEO04Z5+Q+qnLO2pkSfMBepovE55fhlB39PzbKjcREXsgIiIAiL45sgjjwy9UBXdsrZQFFzKkOeR3W7wdxncPmuZ9mwiM8c5ee5dQtWylJ5nE8T0PzEqi+0S6/wCDs5IdPavDAQIc1kFz8+YDRluJ4ry82ny5sitV9UZasrTqlGYxkkbmic+pMfNa217T2NNxZiAAY0yCYE5GOA+SqFO8DiLWAySA0AT4AcVvf9P1qzgTVbjGWFveI5EzA8JXpYNLjxfLyTjg0qVJvvkHCCBA+JxzDZ6Ak8lu2W9alKux1QaHJsd0Z6NGkLNbbiqUqAZVOF3aOe0kQCCxjcuYw+qiBd51md2sru1bNp0jot87YUq4ZTNGm3LvEfF4cFSb/wBnGupVKtEjHT77hvNM6nmW6zvHTP5RswwR8QzaZy5zlnI6KRua3djVJqe6KT8WeWHLI9YKVuS9jn9O1Oa0tBIBImDwWZltdIJJyyE/n5CtF02Cz0qINVrTUe3Nz4hpOgaDkI4q1XZeN3soGl/CgViIDxBEOjUR3p5rT2Ityl2Wg1rC7EcT4LjJyky4COsK17H7eOsbCzCyoDucNRxxfRVPaGzNpVJpjCw/DOQ/28jByOhHCFqU7E52mhWZb7oLbYu1vtFK8WvLw1j83McBkw8B+3kqA+2vpuLIOMEtjgQY8c1P2SkabMys1qLKdseQ0FxFMzni/wBNs74VjfAlRF3bYrSO92Fcg5k9m7Pnpmt99WXMxAtc1wJBEEb8wc1arHfwpvZjEt3tmJ8VtbU1rBag00g5lQiDnOmkHUI2iUzmVOxtfUe7cXOPhJIVgui4KVXR48eKr5cabi3gs7L0d8MgAfkKuqCLdeXs8c2n2nujc4Ztk6T91Q69JzH4He8OGh4EHhzXStl7XaK1ANqvc2g/RocAXRliEyBBHCTG7VL52FbWzp1y2oDkXtkFpG8tg85hfFk1mLHOpsjojtmqFEgNrNpOc6BPZtJ4ZkjNXLZizMwGrVwtpYyY6e62NI6KEuLYZtA47TW7SBIZTBaPFxzOW4AdVmvS3Fzg1oDWjINGjRwH1XzamazyXQ9kZZmvKq11ZxpnuYiRlGpJAA4DLghqZgD8n+y17M39R5noF6NWSTEfNc+NiFouGqcMQHAERO7jAnorFZ5OWccIgeQyVNuKo8VGNacnEZceJPgPRX+zUYGi8XWY6yX6momxY6MkahSyw2YiMhH5xWZe54bpo4sVp3fc6hEReiAiIgCIuf7Ve0ZtKqaFlb2j2mHu+Fp3jnCAvdqtDabS92g4ZnwG8rme21tfa6VQYIDRiY3pMknjmPJRD9rqjz/NeSd+foBoFs1LdSfSeTUIeGy0bjyUlik5Jp1XYlnJ6dU06dSocn4+yZxGU1HeDS0f1FbNy2yCXB8YRnG8nf8AnBal7WwVnEF0QToMs4BJHgM+SjnAMnC8Hou/cj4N+/b5qPqYnPLgBGfBa9K8TIzy/JWOxXXXtAcaNJ9QNBLiBkANZOizVtl7S1pcaZga5g+kytWQlrNbAdfBYL6tfdDR8WR6DM/bxVcqNLXAEEHmYH+F6qWmXZunKJiAOg1hLQpkpUZ2mHEdFsVbM+W4TERHgsV0UXESRInLPl6KaY5tMYqhA6n8lRoJmpelm/7dz36gMaM95e0k+TT5rxddoAAB4LxaHm1kMaIptMidSdJPDkFsf9N1KYkEjkdD0SkluLs3qha6AdB3vAHeoEWkvqPqb3nLoMh6ALXvC+nEdm1paNHTqY3cgtuwsbUb3Tu8QqkRsxWjtid56cNy2rvsL5xOOGAt2zNwNDX6/NfLxd3cMZakTmQOA1K5s1ZXby1neZ04TA+RWOxYcQD5g6rxaAS4u0+24Lx1C12M3udlu66xZ7PZwBILMQMyCX9/XhnuU9ZniOJG/l/n5rl+xe0jhhstSXUyQKXGm4k5c2mdNyvthqHtABvaR5iB6wvKzY3bUvcjpma3WqA45ZCPE5ffyVcpsk9VK2qkXNAG857hAykndmT5LGKWHJpbzMj0+6kWooyfHUoEE9Yz8Pz6L41nAfnRZmtA1I9foEkbiT+cVykyFh2WbSpzUqPBecgBJIHlqV0OzsbAIVF2PuM1SKj8qbTlxcR9Ar3Qs4boSrgwSWRS6bT7utvSjrAzIiL1DYREQBF8JjMrim1XtIrVqr2WZxp0WkgEGHPgxM8+CqVg7FelUso1HDVrHEdQ0x6r8t2i8ix7mzGsxrPNWy6b5LnfzKjyDvk5+qt9bZ6zWuk7Om5zQTD25kAZ4XASD0W47BnF61tJmHHNbl2WitVPZs4ZknJo0lx/CsO01wOs7pph5Zr3tW8M940WvdNpPZENmS8zzybH/wBea3ZksY9n4c3G20yTwZ3fLFJVdq7MllQ9tUYKbcy5uc55Bo4lSNK+3UxE6LQq1XWlxGId0Agef54qbl2Lps3e1FxDXuNOm3INA3dBlKsF6WuzOaRTcYOmcnqeHRcqpWN7Jylbt0sq4gTpI1UBLX/cVGrZ61Rnv02l4PIGXAjmMSolisBfMZAAmT8l0a+64pWWsZzews69p3R5ST0BVOu/Fh7oJA1KpDWZY3Ad0kccJIWq1hJ70k8TmpupWIkBuY471ovqMLhORdOXMQPX6KpkaN+67S1nCQJ1j/JVoZtEOya10OadJ3aqpWSzgnCRI9QSpmy3aJEyQNM8lJPsyx+hCXvYu0e57RpAdA35gHxA9FHU6RDo0I0IVsqvaXuwDUAO8Mlo3lYobijQjPrOv5uSJGaDX1IjtKn/ACP3W9dlGH4jmTOq83bQlve1UhRpBq0wQF50IOIcYI+vzWk/3fFSN4PjGJEF46mA49cpHoo5tZsjECWggkbyJz6SFzMs6X7J6bKtN7KtBndcHU7QKYLg5uEvYXRMQQRwOW9Wi1WbBWaabHFrjEyBhk54ssognyz1XrZ6y0LLZ/5AhjzjHeLpxAQZcTuhe6Nrmq0vzGISN0SJy5iV5eWPXJzuikJfd44nlrIDGkgRvgnM8ytay1ycjmee/wDPur9fzbBaAcTSyofjYIM8wMneKotuux1F3vB7N1RuXmPhK8/LBxdp2RrclrJYRUAwuAPA/Qq1XDspTLT24z3Frzn4AfVUi7rQQZ4a8DzHPkujXfbYIYdWtGLk7Vw13aeBTFlreW6RVHuyesFhZRbgptwjXr1JWytehXnmsrKgOhXtYs0Jr4f0Oh7REXYBERAa940i+lUaNXMcB1LSAvzHedzvbVMjuzmv1Iue7cbIl2KtREg5uaNQd5HJai6YOMOrmmYHu8OC2WbSupuyJjgvF7YWGHZKv22qz4dV0IXF96U67C6SCMs929Vm12tjgXNAa4kzhAElpiQBoN/jyUW21FoMbxC81qgkEfpEzx1MIwYa1pJJleLPVIJIWexWJ1aoGN1OvIDUqbbcrRUNOctyN0iJWRdO9aggTIClrPeuEd9zWjzPgFIN2Lewds1rsImARIOs5g9FB39cZpjtGsIaQCRGQEgSD1IBHMeDYbmK9LfUrRHuAnCCRJJyk/ThK8XVaXs7o0O4qa2Esfb1mUnNb3+60nITKsd+bM1LG5zK9MYDvbpyLXDOdd25V0Nyk3jaTMv8P7KHcS8yVvXzd7qVYtcS4ES1x1c06eOoPRfLLSBTYhhp1XN1zHqp2yWtzmkYst8fVaNGyzId4L7a7KaTWuHxb+Y+Uj6paFMmKNoYzU6KMvW9Q/ugZCc+PBRNV7jvlbV0Um48VTPDmG8Tz5KfUX2PlktTqbhr04qRq3sHAjD6qPvW1Oq1C92un2XmytBgHfvV7bkDua6hsvs3ZW0aNc0pqOYC7tJMOBIlrTkJyPiqps3eAoOFOpZ8TnO7lRjWlxmO7iykb9cp0V4td5AADgvhyzcvh7fuDYtVpAAEANAAa0ZAAZAADQaL3YbG+oMfHRa9guKtaMz/AC2nefeP9O7xhXmyXYQAAMgAB4Lk4mox9Sq1LkrO935hGXJahownoQV0Cy2B3BStCjh3CUWBM00cuds3aC0xQe1x4Du+W7wU9s9c9pY4PqCHTLuJJMnkd6vKLE/D8c+7XsDVa6pwCzNB3wsiL6Y4a5bYPLWnivSIuqilwAiIqAsFstbKTC+o4NaNSVnXBva3tLVfbX0AS2lRhoA3uIDnO58PBVbg39uKdG8SRZrLD5/1QSHO/pGXiVza9di7TRGYOKYwn3pVsuDbapZaRa0gYtYicuZUfeO1jqofUJlxnCTMzAkmTzEdSui2IaF37MUg8Nc59R8DuEBuF2+cLnAgZRnnqY0VmpbKtYcb6bXscBLSAY4+8CT4QoDZar3mve44nP3ndkR1XRdoLeW0O7BMTl5DeoV1RzO8LNSstcuoZB4ENPwiZdBOcGBE8Fhs9sDXPJMv3H7LQva09o4PggkOEHrOXIyV6sVlFRkg5jL7LXYydMuL2lUmWU0alFpMEA5b514781qWe8WOZUYWYqVQhr2zmA/uOI4wDPgqLRuXMYnHwCn7DRLWuEmIznlmsGit3W51ntBbjzY9zZ5tcW/RdOt16vrUGY3h/ImXbvsFyS12ntK9R4zxPcRzk5FW+w2uGgTK30kvY0dt2B9Jro7zHa8nQHA+OBVu72zkrVtHXDqTo93SeZIP0CrFmdBkarRklKFnPBbt62cGzHiHNI84+RK1rJazkDqpandz6gEgwsSdGkiniyngs1KyO4K82bZdx+EqXsmxrzow+S5+YXoOZPu6odGrxTuetuYV22wbBVJzbHXJWuw7F0WtHaCTyOSeYx0o4js9dNocRIwjifsug3Vs23fJJ1JV8OztECGMAPEkr7Z7nw7wuDjvwVJI8XLdLGDRTLWAaBeaNPCIWRdEqIERFoBERAEREAREQBERAFwv2l3ZhttVzh7xDh0IH2K7oqjt5s8LWyHUy4t91zTDm+PDkVLo1E/PF6UQG5BY7PZi6z484a8tIHCAfsrLbvZteJcQyk9zd0wl27O2ixtqstNMhrgCNDBHLmPkunUqJ0uyuWK1lhGBphWWleeMYZzj13KO7m4jXRe6tRrRkRK1ZmiNvi7+8YdqCSY07xj5rRsVv7Iw5pB3kaHnyKnrKJBLxLj5Aa/VeK9gLtGjyWeovSe7vvVhMEtHMnL1Xm/b0HZmnRMyO+4cN4H3Xyy7MVKjgGtzKmz7OLeBLaE+IP1S0GmU65qLTuzVgs1lBOngszfZxeQPdoET5Ky7P+za34h22Freuf8AZVzRFFnuy7JPtNDDhOFxG7h+BeqHsgB1xjxhdfuix9jRZTJBwiJC3FztmrOcXN7KbPTIL8R8ZPmrlZdnbNTADaQ8ZKlUQWa9Ow0xoxvks7WgaAL6iECIiAIiIAiIgCIiAIiIAiIgCIiAIiIAiIgCrm0ezAtEkOg81Y0UasqdHHbf7HXvdIqtbPBbt1ex5rDNStPQSfXRdVRUWVCj7PLK0ZYieJWRuw1Hj6K1opSL1MhLJsxQZnEqaaIEBfURKiNthERUgREQBERAEREAREQBERAEREAREQBERAEREAREQBERAEREAREQBERAEREAREQBERAEREAREQBERAEREAREQBERAEREAREQBERAEREAREQ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data:image/jpeg;base64,/9j/4AAQSkZJRgABAQAAAQABAAD/2wCEAAkGBxQTEhUUEhQUFhUXGBgaGBgXGBwcGhsdGBgXFxcfGRoaHSggGR0lGxgUJDEhJSkrLi4uGB8zODQsNygtLisBCgoKDg0OGxAQGywkICYsLC0sLCwsLCwsLCwsLCwsLSwsLCwsLywsLSwsLCwsLCwsLCwsLCwsLCwsLCwsLCwsLP/AABEIAMIBAwMBIgACEQEDEQH/xAAcAAEAAgMBAQEAAAAAAAAAAAAABQYDBAcCAQj/xAA+EAABAwEFBQUHAgUDBQEAAAABAAIRAwQFEiExBkFRYXETIoGRoQcyQrHB0fBSYhQjguHxM3KSFiSissIV/8QAGgEBAQEBAQEBAAAAAAAAAAAAAAECAwUEBv/EAC4RAAICAQMCBAUDBQAAAAAAAAABAhEDBCExEkEFE1FxIjJhgcGRsfAGFCOh4f/aAAwDAQACEQMRAD8A7iiIgCIiAIiIAiIgCIiAIvLjpzP0JXpAEREAREQBERAEREAREQBERAEREAREQBERAEREAREQBERAEREAREQBERAERRNr2ks1MPmq2WTLRqSNw4rEpxh8zoGY28GsxjSM2lx8shyW1aq+BpdExuXOtmLc6paKtQnNwLo3DvCI5DRWq0W91QBpABBkx6dMl561vwy9exLLCCiwWOpNNp5fLIrM1wIBGYOi9GMupJlPqLxUqBuuh3r0CopxcnFPdA+oix2isGNLnaBWUlFOT4QMiLTstua6m15IEmPGYX1ttGKMgOJPHIfRcP7zD0xfV81V9/2BivO3BjcufgWkZLYqWxocxu9+nlP2VRvetgqPbOWInzha9e9S40yMixoE8S06+ULxcvis8cpbb7bez3X3DdF+RVqjtTJgsA0znz3LdrX+we6CeuXkvQXjGjptzr7MlomEUJd9tq1yYhrRqQM+gn5r3ar9o0wQ12NwMRMyeZ4cSumPxDFOHmPaPZva/ZcsWTCLXu+qXU2udqRPnp6QthfZjmpwU13V/qUIiLYCIiAIiIAiIgCIiAIiIAsVortY0ucYA1PXLcsqitpqrW2d+Kc4AjjqPkueafRjlL0QMd57QUmUnOY9rnR3Wg5zukawFya8n96Tv16/kLetdUgggdevFRVqtEyCN+crwMuonnknI5N2WDYbN9XOIa05mN5+ytdSnJDhIPqePVU/YOsA+sIObW753nlzUltDtHRswHaElxgBg97T0RQcpdMUaq6on7dbSyz1o1fhaP6pn0BW7cV/0f4am6pUawgYDjIBloAynXKDlxVb2dtdS3UXx2IbkS0lxfkDB9eCjryu2gyzunEKjZJkyYmMgCBERz5L0Fj1GFJxSe1V97K7RerbfFCpTd2dZjiM4DhJ4/NQ9O8HktLHPbgdBBEh7YzEToZyO4hc1ue/avaNqNj+GGU0wcOWvaPHeB6kcgrLeW0FJ74pOBpuAyDzIkfC8Q4Z845L5tR4Xl1GVZ+tRa9F/wBOqbjsdIsV4SyXhwI/aST0AElQd/3kKjg2k7E0Ce7mJz1jeFSNn7QWWgMa+q6nUFQdpikshjnZnSREzpkoO/Lca7nvNR7bODujtKrhABdAAJDQJcZjLIr6smiyZcKwSndVbrdoNKi+0KkloD2wDMB7TmYnIGZhWW22b/tKmgOGc+AggeQCpOxlooGjAq0qYI0qul/0C+1tpHsPZiqDQ0yz04OiS0x5rGPwnHiTSbdprf6qjHB8rWouMkzImehE+i89p9Pqou97bR7enUpOdSpuaQWOOIvJkE5mGNjfqeCk7dZHU6YqYmkOGk/UaFeVm8F1Ce1Mw7PdOrp1P0WV9py8Tl5eijKVpD24hpw0M7wfz5rGy+KIMOq08X6ZC8l4JX8rv0ORZGX86lZzTaIe5xl3AEACOfyUHRrRmStavaMRkFYW1J8F3k5zilPsq9kas6hcl+MqYKbQZDMyYHugDipmnWa6cLgY1ggx1XI6Dz1VouG2lhI7onQnd6r0sPjMsVRyK16/T2Oid7F2lfVBXfejQwlzX4pzyz5alTVGoHNDhoc17ml1kNQtnvzXoaPaIi+sBERAEREARFE7QWRzmh7JxMkwCRI3wRoREz11WMknGLklYJZfCVUrLexqMc0PJygtd7zeu/xlfTeL8DqbjPCZOhkL43r4+hnrRKbRUKmHtKT3gjUNJzHEBUq33pWe3DUeXNBnxE8Oqtty31n2dUgEDImc/P8APppbQbPOJdUpd4HMt38cuPzXx6iLyx8zFw+V+TL33RR6zsvmoO004zGY9R1+6nLZRI3HgZGY3ZqGtFSmHta9xDiJDW+8BuJ/SPUr5dPilN1FWZSbNjZe04axH62OHiIeP/X1VP8AaDUqfxb3kmPdbnpAghdCs90taKdUOGIODpMEZZwcIBB6zqqXtdZZq1RxcXNn9xJB+a9fSaeeLI3JdjotiD2et9Rji8VXU2sEvIJmDkAM8yTlCudDa4uczG5zGD3oifF2py/wqTRue0uoENouzfizIBIDYENcQSJLtAtP+bTfgrNcxw+F4IPI56jLVelVs1ex1O+n2CthNlqVGVSO9VZ/LqNO7vMgvGuTp5Qoa7LrtbnxWr0KhOhfSa8kTkccseZ6lVi7rW1pJI5x4K1V7Y6rSouYCagdghvBwLvIFpz/AHFPKT5J5jXBi2o//RsrHBoo9hEPNBrg4Nj4g9xcG8cJiNVTbTfFTJgPdAGXUS71JXT7tvAPe2j2gqVDl3SA0csbsj5KC2r9l9oo4qrS3CXZNMDXRownd0RKKK3J8lQpWp2HuCDlopmw3kWtaHE/unTmPJV+wVMDnNeIIyPIrJb7QC2N+oSSJZu2y9qrazqZkva4sgCSYyyA48uKsV1We2uAJpva395Df/EmfRebPe1NhNRjQKlSDUf8RMAEA/C2dwXqrtG4CWZuHPmujRhGttILVSYQQWseZOHdAEyRuMeig7ir02VWVHd8Nzg6FW6vt/UcxlGqGlpOLSSD14Kn7RUmB/aUYAce8NwdmcuonyXzdEYye3JqkWaxXrirBrW9w+nCOKn2dD/c5/KFUdlKbqlRlNok6nfkMzouj0LMAHbgc44GQN2upXgeLQh5yUfma4OcuTFZ6RGWkRr59VK2ekJ1J5D8nVRjnmm8M3GAfEiB5x5KZs9Mr8/qIygk33ISt2sxZHfAjxH2Vsa2AAq5dDHAggYuSsbSve/p5Ly5Pvfp+fwdkfURF+iKEREAREQBERAczvWlgrPgdm4OJGcYZ0g8F4pXuCYe4Bw+L4XZbz8J9OizbX281K7gWYMHdaXZFwkyc/RVe0sJ0E9M/kvzuRVJpbo5SVMl72tpGkgjdMQpW4duG0aL3Wg9xuQ44v0tG8GR0VLNV0YXzh3E6t6TqOXlCqm3FdzKtOkD3W02OHBxe3GTn1hfVoIN5NmahydVZanXnU7WjSDctMbZMH4hGukqkXzspaGVqtRpx1C4ucx4DXCdzD7pEEQJGQVa2fvqpRbLajmunKCQR5K2WK+a1dpnG4/qcdT/ALivahhjBuSXPJbXBADaQ0pbULgRq2MwRuIOh5FL72kYadJ7PffID4nA0GCQOM/LVbW11y1LRR7d9Hs7RTBnCQQ9rRvjfEx0hc7c6IE7o8zuXVu1QSp2XnZPa1lnrzUb2zP37+J5FWW+bzsd5OLW0+zaR3d5a6Pebwz1Gh3rldksLniWbtVO3VTNnILzmdAPX0XOtzTZCWtzqb303e8xxaerTH0UlYb9dSpENObj6DIesnyUbejX1rTUwNLnOeYDRMxlu6ardZsfbS2RQkcn0yfLFK6mDHQvGo0d3KDlA45nPyVibf1ZwGJ2KDvGZ3ZlVamx9N+Co1zHA5tcIPqpulVaAA1ve4ysdJbIy96xdXLoiVrWlwyJPQcVJ2uwtqVQ1vwtGI8yST6ELNa7gpkQxxxwcPAkZweqq9CELTtJ3lbdnsxdJNXIaqLZUG9Zf4jKJy4fdVhG240wcsTuakqt2VHWY1WNJYHzBMuwtBA0ADj3jOnRRliLZ72nBWaz36GgNGmgjdwyWOkjZi2Hq1W1RWZu4/EOHRdLs951nktrinDs24dcs4OZygZLlz727J7mjTd4gHd1Vx2WLnNDzrBd/wAxDR/xz8V8GuxY1U6+K0r7/wAqyEjbGlzxnoQfJXq76GNlFzg0GqXgASPdkj0HyVNxgGTqt+8b+c80uz7opBob/uESfEhefl0mLM/8iv0JEv1kp1KWUSOf3W3VtrWjPXgq9SvovY1xzJaJHONy032t78tegn/C82Ovlpbx4W2uydOv9HXqRcKNpa7RzSeAKzKr2GzPEO04Z5+Q+qnLO2pkSfMBepovE55fhlB39PzbKjcREXsgIiIAiL45sgjjwy9UBXdsrZQFFzKkOeR3W7wdxncPmuZ9mwiM8c5ee5dQtWylJ5nE8T0PzEqi+0S6/wCDs5IdPavDAQIc1kFz8+YDRluJ4ry82ny5sitV9UZasrTqlGYxkkbmic+pMfNa217T2NNxZiAAY0yCYE5GOA+SqFO8DiLWAySA0AT4AcVvf9P1qzgTVbjGWFveI5EzA8JXpYNLjxfLyTjg0qVJvvkHCCBA+JxzDZ6Ak8lu2W9alKux1QaHJsd0Z6NGkLNbbiqUqAZVOF3aOe0kQCCxjcuYw+qiBd51md2sru1bNp0jot87YUq4ZTNGm3LvEfF4cFSb/wBnGupVKtEjHT77hvNM6nmW6zvHTP5RswwR8QzaZy5zlnI6KRua3djVJqe6KT8WeWHLI9YKVuS9jn9O1Oa0tBIBImDwWZltdIJJyyE/n5CtF02Cz0qINVrTUe3Nz4hpOgaDkI4q1XZeN3soGl/CgViIDxBEOjUR3p5rT2Ityl2Wg1rC7EcT4LjJyky4COsK17H7eOsbCzCyoDucNRxxfRVPaGzNpVJpjCw/DOQ/28jByOhHCFqU7E52mhWZb7oLbYu1vtFK8WvLw1j83McBkw8B+3kqA+2vpuLIOMEtjgQY8c1P2SkabMys1qLKdseQ0FxFMzni/wBNs74VjfAlRF3bYrSO92Fcg5k9m7Pnpmt99WXMxAtc1wJBEEb8wc1arHfwpvZjEt3tmJ8VtbU1rBag00g5lQiDnOmkHUI2iUzmVOxtfUe7cXOPhJIVgui4KVXR48eKr5cabi3gs7L0d8MgAfkKuqCLdeXs8c2n2nujc4Ztk6T91Q69JzH4He8OGh4EHhzXStl7XaK1ANqvc2g/RocAXRliEyBBHCTG7VL52FbWzp1y2oDkXtkFpG8tg85hfFk1mLHOpsjojtmqFEgNrNpOc6BPZtJ4ZkjNXLZizMwGrVwtpYyY6e62NI6KEuLYZtA47TW7SBIZTBaPFxzOW4AdVmvS3Fzg1oDWjINGjRwH1XzamazyXQ9kZZmvKq11ZxpnuYiRlGpJAA4DLghqZgD8n+y17M39R5noF6NWSTEfNc+NiFouGqcMQHAERO7jAnorFZ5OWccIgeQyVNuKo8VGNacnEZceJPgPRX+zUYGi8XWY6yX6momxY6MkahSyw2YiMhH5xWZe54bpo4sVp3fc6hEReiAiIgCIuf7Ve0ZtKqaFlb2j2mHu+Fp3jnCAvdqtDabS92g4ZnwG8rme21tfa6VQYIDRiY3pMknjmPJRD9rqjz/NeSd+foBoFs1LdSfSeTUIeGy0bjyUlik5Jp1XYlnJ6dU06dSocn4+yZxGU1HeDS0f1FbNy2yCXB8YRnG8nf8AnBal7WwVnEF0QToMs4BJHgM+SjnAMnC8Hou/cj4N+/b5qPqYnPLgBGfBa9K8TIzy/JWOxXXXtAcaNJ9QNBLiBkANZOizVtl7S1pcaZga5g+kytWQlrNbAdfBYL6tfdDR8WR6DM/bxVcqNLXAEEHmYH+F6qWmXZunKJiAOg1hLQpkpUZ2mHEdFsVbM+W4TERHgsV0UXESRInLPl6KaY5tMYqhA6n8lRoJmpelm/7dz36gMaM95e0k+TT5rxddoAAB4LxaHm1kMaIptMidSdJPDkFsf9N1KYkEjkdD0SkluLs3qha6AdB3vAHeoEWkvqPqb3nLoMh6ALXvC+nEdm1paNHTqY3cgtuwsbUb3Tu8QqkRsxWjtid56cNy2rvsL5xOOGAt2zNwNDX6/NfLxd3cMZakTmQOA1K5s1ZXby1neZ04TA+RWOxYcQD5g6rxaAS4u0+24Lx1C12M3udlu66xZ7PZwBILMQMyCX9/XhnuU9ZniOJG/l/n5rl+xe0jhhstSXUyQKXGm4k5c2mdNyvthqHtABvaR5iB6wvKzY3bUvcjpma3WqA45ZCPE5ffyVcpsk9VK2qkXNAG857hAykndmT5LGKWHJpbzMj0+6kWooyfHUoEE9Yz8Pz6L41nAfnRZmtA1I9foEkbiT+cVykyFh2WbSpzUqPBecgBJIHlqV0OzsbAIVF2PuM1SKj8qbTlxcR9Ar3Qs4boSrgwSWRS6bT7utvSjrAzIiL1DYREQBF8JjMrim1XtIrVqr2WZxp0WkgEGHPgxM8+CqVg7FelUso1HDVrHEdQ0x6r8t2i8ix7mzGsxrPNWy6b5LnfzKjyDvk5+qt9bZ6zWuk7Om5zQTD25kAZ4XASD0W47BnF61tJmHHNbl2WitVPZs4ZknJo0lx/CsO01wOs7pph5Zr3tW8M940WvdNpPZENmS8zzybH/wBea3ZksY9n4c3G20yTwZ3fLFJVdq7MllQ9tUYKbcy5uc55Bo4lSNK+3UxE6LQq1XWlxGId0Agef54qbl2Lps3e1FxDXuNOm3INA3dBlKsF6WuzOaRTcYOmcnqeHRcqpWN7Jylbt0sq4gTpI1UBLX/cVGrZ61Rnv02l4PIGXAjmMSolisBfMZAAmT8l0a+64pWWsZzews69p3R5ST0BVOu/Fh7oJA1KpDWZY3Ad0kccJIWq1hJ70k8TmpupWIkBuY471ovqMLhORdOXMQPX6KpkaN+67S1nCQJ1j/JVoZtEOya10OadJ3aqpWSzgnCRI9QSpmy3aJEyQNM8lJPsyx+hCXvYu0e57RpAdA35gHxA9FHU6RDo0I0IVsqvaXuwDUAO8Mlo3lYobijQjPrOv5uSJGaDX1IjtKn/ACP3W9dlGH4jmTOq83bQlve1UhRpBq0wQF50IOIcYI+vzWk/3fFSN4PjGJEF46mA49cpHoo5tZsjECWggkbyJz6SFzMs6X7J6bKtN7KtBndcHU7QKYLg5uEvYXRMQQRwOW9Wi1WbBWaabHFrjEyBhk54ssognyz1XrZ6y0LLZ/5AhjzjHeLpxAQZcTuhe6Nrmq0vzGISN0SJy5iV5eWPXJzuikJfd44nlrIDGkgRvgnM8ytay1ycjmee/wDPur9fzbBaAcTSyofjYIM8wMneKotuux1F3vB7N1RuXmPhK8/LBxdp2RrclrJYRUAwuAPA/Qq1XDspTLT24z3Frzn4AfVUi7rQQZ4a8DzHPkujXfbYIYdWtGLk7Vw13aeBTFlreW6RVHuyesFhZRbgptwjXr1JWytehXnmsrKgOhXtYs0Jr4f0Oh7REXYBERAa940i+lUaNXMcB1LSAvzHedzvbVMjuzmv1Iue7cbIl2KtREg5uaNQd5HJai6YOMOrmmYHu8OC2WbSupuyJjgvF7YWGHZKv22qz4dV0IXF96U67C6SCMs929Vm12tjgXNAa4kzhAElpiQBoN/jyUW21FoMbxC81qgkEfpEzx1MIwYa1pJJleLPVIJIWexWJ1aoGN1OvIDUqbbcrRUNOctyN0iJWRdO9aggTIClrPeuEd9zWjzPgFIN2Lewds1rsImARIOs5g9FB39cZpjtGsIaQCRGQEgSD1IBHMeDYbmK9LfUrRHuAnCCRJJyk/ThK8XVaXs7o0O4qa2Esfb1mUnNb3+60nITKsd+bM1LG5zK9MYDvbpyLXDOdd25V0Nyk3jaTMv8P7KHcS8yVvXzd7qVYtcS4ES1x1c06eOoPRfLLSBTYhhp1XN1zHqp2yWtzmkYst8fVaNGyzId4L7a7KaTWuHxb+Y+Uj6paFMmKNoYzU6KMvW9Q/ugZCc+PBRNV7jvlbV0Um48VTPDmG8Tz5KfUX2PlktTqbhr04qRq3sHAjD6qPvW1Oq1C92un2XmytBgHfvV7bkDua6hsvs3ZW0aNc0pqOYC7tJMOBIlrTkJyPiqps3eAoOFOpZ8TnO7lRjWlxmO7iykb9cp0V4td5AADgvhyzcvh7fuDYtVpAAEANAAa0ZAAZAADQaL3YbG+oMfHRa9guKtaMz/AC2nefeP9O7xhXmyXYQAAMgAB4Lk4mox9Sq1LkrO935hGXJahownoQV0Cy2B3BStCjh3CUWBM00cuds3aC0xQe1x4Du+W7wU9s9c9pY4PqCHTLuJJMnkd6vKLE/D8c+7XsDVa6pwCzNB3wsiL6Y4a5bYPLWnivSIuqilwAiIqAsFstbKTC+o4NaNSVnXBva3tLVfbX0AS2lRhoA3uIDnO58PBVbg39uKdG8SRZrLD5/1QSHO/pGXiVza9di7TRGYOKYwn3pVsuDbapZaRa0gYtYicuZUfeO1jqofUJlxnCTMzAkmTzEdSui2IaF37MUg8Nc59R8DuEBuF2+cLnAgZRnnqY0VmpbKtYcb6bXscBLSAY4+8CT4QoDZar3mve44nP3ndkR1XRdoLeW0O7BMTl5DeoV1RzO8LNSstcuoZB4ENPwiZdBOcGBE8Fhs9sDXPJMv3H7LQva09o4PggkOEHrOXIyV6sVlFRkg5jL7LXYydMuL2lUmWU0alFpMEA5b514781qWe8WOZUYWYqVQhr2zmA/uOI4wDPgqLRuXMYnHwCn7DRLWuEmIznlmsGit3W51ntBbjzY9zZ5tcW/RdOt16vrUGY3h/ImXbvsFyS12ntK9R4zxPcRzk5FW+w2uGgTK30kvY0dt2B9Jro7zHa8nQHA+OBVu72zkrVtHXDqTo93SeZIP0CrFmdBkarRklKFnPBbt62cGzHiHNI84+RK1rJazkDqpandz6gEgwsSdGkiniyngs1KyO4K82bZdx+EqXsmxrzow+S5+YXoOZPu6odGrxTuetuYV22wbBVJzbHXJWuw7F0WtHaCTyOSeYx0o4js9dNocRIwjifsug3Vs23fJJ1JV8OztECGMAPEkr7Z7nw7wuDjvwVJI8XLdLGDRTLWAaBeaNPCIWRdEqIERFoBERAEREAREQBERAFwv2l3ZhttVzh7xDh0IH2K7oqjt5s8LWyHUy4t91zTDm+PDkVLo1E/PF6UQG5BY7PZi6z484a8tIHCAfsrLbvZteJcQyk9zd0wl27O2ixtqstNMhrgCNDBHLmPkunUqJ0uyuWK1lhGBphWWleeMYZzj13KO7m4jXRe6tRrRkRK1ZmiNvi7+8YdqCSY07xj5rRsVv7Iw5pB3kaHnyKnrKJBLxLj5Aa/VeK9gLtGjyWeovSe7vvVhMEtHMnL1Xm/b0HZmnRMyO+4cN4H3Xyy7MVKjgGtzKmz7OLeBLaE+IP1S0GmU65qLTuzVgs1lBOngszfZxeQPdoET5Ky7P+za34h22Freuf8AZVzRFFnuy7JPtNDDhOFxG7h+BeqHsgB1xjxhdfuix9jRZTJBwiJC3FztmrOcXN7KbPTIL8R8ZPmrlZdnbNTADaQ8ZKlUQWa9Ow0xoxvks7WgaAL6iECIiAIiIAiIgCIiAIiIAiIgCIiAIiIAiIgCrm0ezAtEkOg81Y0UasqdHHbf7HXvdIqtbPBbt1ex5rDNStPQSfXRdVRUWVCj7PLK0ZYieJWRuw1Hj6K1opSL1MhLJsxQZnEqaaIEBfURKiNthERUgREQBERAEREAREQBERAEREAREQBERAEREAREQBERAEREAREQBERAEREAREQBERAEREAREQBERAEREAREQBERAEREAREQBERAEREAREQH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data:image/jpeg;base64,/9j/4AAQSkZJRgABAQAAAQABAAD/2wCEAAkGBxQTEhUUEhQUFhUXGBgaGBgXGBwcGhsdGBgXFxcfGRoaHSggGR0lGxgUJDEhJSkrLi4uGB8zODQsNygtLisBCgoKDg0OGxAQGywkICYsLC0sLCwsLCwsLCwsLCwsLSwsLCwsLywsLSwsLCwsLCwsLCwsLCwsLCwsLCwsLCwsLP/AABEIAMIBAwMBIgACEQEDEQH/xAAcAAEAAgMBAQEAAAAAAAAAAAAABQYDBAcCAQj/xAA+EAABAwEFBQUHAgUDBQEAAAABAAIRAwQFEiExBkFRYXETIoGRoQcyQrHB0fBSYhQjguHxM3KSFiSissIV/8QAGgEBAQEBAQEBAAAAAAAAAAAAAAECAwUEBv/EAC4RAAICAQMCBAUDBQAAAAAAAAABAhEDBCExEkEFE1FxIjJhgcGRsfAGFCOh4f/aAAwDAQACEQMRAD8A7iiIgCIiAIiIAiIgCIiAIvLjpzP0JXpAEREAREQBERAEREAREQBERAEREAREQBERAEREAREQBERAEREAREQBERAERRNr2ks1MPmq2WTLRqSNw4rEpxh8zoGY28GsxjSM2lx8shyW1aq+BpdExuXOtmLc6paKtQnNwLo3DvCI5DRWq0W91QBpABBkx6dMl561vwy9exLLCCiwWOpNNp5fLIrM1wIBGYOi9GMupJlPqLxUqBuuh3r0CopxcnFPdA+oix2isGNLnaBWUlFOT4QMiLTstua6m15IEmPGYX1ttGKMgOJPHIfRcP7zD0xfV81V9/2BivO3BjcufgWkZLYqWxocxu9+nlP2VRvetgqPbOWInzha9e9S40yMixoE8S06+ULxcvis8cpbb7bez3X3DdF+RVqjtTJgsA0znz3LdrX+we6CeuXkvQXjGjptzr7MlomEUJd9tq1yYhrRqQM+gn5r3ar9o0wQ12NwMRMyeZ4cSumPxDFOHmPaPZva/ZcsWTCLXu+qXU2udqRPnp6QthfZjmpwU13V/qUIiLYCIiAIiIAiIgCIiAIiIAsVortY0ucYA1PXLcsqitpqrW2d+Kc4AjjqPkueafRjlL0QMd57QUmUnOY9rnR3Wg5zukawFya8n96Tv16/kLetdUgggdevFRVqtEyCN+crwMuonnknI5N2WDYbN9XOIa05mN5+ytdSnJDhIPqePVU/YOsA+sIObW753nlzUltDtHRswHaElxgBg97T0RQcpdMUaq6on7dbSyz1o1fhaP6pn0BW7cV/0f4am6pUawgYDjIBloAynXKDlxVb2dtdS3UXx2IbkS0lxfkDB9eCjryu2gyzunEKjZJkyYmMgCBERz5L0Fj1GFJxSe1V97K7RerbfFCpTd2dZjiM4DhJ4/NQ9O8HktLHPbgdBBEh7YzEToZyO4hc1ue/avaNqNj+GGU0wcOWvaPHeB6kcgrLeW0FJ74pOBpuAyDzIkfC8Q4Z845L5tR4Xl1GVZ+tRa9F/wBOqbjsdIsV4SyXhwI/aST0AElQd/3kKjg2k7E0Ce7mJz1jeFSNn7QWWgMa+q6nUFQdpikshjnZnSREzpkoO/Lca7nvNR7bODujtKrhABdAAJDQJcZjLIr6smiyZcKwSndVbrdoNKi+0KkloD2wDMB7TmYnIGZhWW22b/tKmgOGc+AggeQCpOxlooGjAq0qYI0qul/0C+1tpHsPZiqDQ0yz04OiS0x5rGPwnHiTSbdprf6qjHB8rWouMkzImehE+i89p9Pqou97bR7enUpOdSpuaQWOOIvJkE5mGNjfqeCk7dZHU6YqYmkOGk/UaFeVm8F1Ce1Mw7PdOrp1P0WV9py8Tl5eijKVpD24hpw0M7wfz5rGy+KIMOq08X6ZC8l4JX8rv0ORZGX86lZzTaIe5xl3AEACOfyUHRrRmStavaMRkFYW1J8F3k5zilPsq9kas6hcl+MqYKbQZDMyYHugDipmnWa6cLgY1ggx1XI6Dz1VouG2lhI7onQnd6r0sPjMsVRyK16/T2Oid7F2lfVBXfejQwlzX4pzyz5alTVGoHNDhoc17ml1kNQtnvzXoaPaIi+sBERAEREARFE7QWRzmh7JxMkwCRI3wRoREz11WMknGLklYJZfCVUrLexqMc0PJygtd7zeu/xlfTeL8DqbjPCZOhkL43r4+hnrRKbRUKmHtKT3gjUNJzHEBUq33pWe3DUeXNBnxE8Oqtty31n2dUgEDImc/P8APppbQbPOJdUpd4HMt38cuPzXx6iLyx8zFw+V+TL33RR6zsvmoO004zGY9R1+6nLZRI3HgZGY3ZqGtFSmHta9xDiJDW+8BuJ/SPUr5dPilN1FWZSbNjZe04axH62OHiIeP/X1VP8AaDUqfxb3kmPdbnpAghdCs90taKdUOGIODpMEZZwcIBB6zqqXtdZZq1RxcXNn9xJB+a9fSaeeLI3JdjotiD2et9Rji8VXU2sEvIJmDkAM8yTlCudDa4uczG5zGD3oifF2py/wqTRue0uoENouzfizIBIDYENcQSJLtAtP+bTfgrNcxw+F4IPI56jLVelVs1ex1O+n2CthNlqVGVSO9VZ/LqNO7vMgvGuTp5Qoa7LrtbnxWr0KhOhfSa8kTkccseZ6lVi7rW1pJI5x4K1V7Y6rSouYCagdghvBwLvIFpz/AHFPKT5J5jXBi2o//RsrHBoo9hEPNBrg4Nj4g9xcG8cJiNVTbTfFTJgPdAGXUS71JXT7tvAPe2j2gqVDl3SA0csbsj5KC2r9l9oo4qrS3CXZNMDXRownd0RKKK3J8lQpWp2HuCDlopmw3kWtaHE/unTmPJV+wVMDnNeIIyPIrJb7QC2N+oSSJZu2y9qrazqZkva4sgCSYyyA48uKsV1We2uAJpva395Df/EmfRebPe1NhNRjQKlSDUf8RMAEA/C2dwXqrtG4CWZuHPmujRhGttILVSYQQWseZOHdAEyRuMeig7ir02VWVHd8Nzg6FW6vt/UcxlGqGlpOLSSD14Kn7RUmB/aUYAce8NwdmcuonyXzdEYye3JqkWaxXrirBrW9w+nCOKn2dD/c5/KFUdlKbqlRlNok6nfkMzouj0LMAHbgc44GQN2upXgeLQh5yUfma4OcuTFZ6RGWkRr59VK2ekJ1J5D8nVRjnmm8M3GAfEiB5x5KZs9Mr8/qIygk33ISt2sxZHfAjxH2Vsa2AAq5dDHAggYuSsbSve/p5Ly5Pvfp+fwdkfURF+iKEREAREQBERAczvWlgrPgdm4OJGcYZ0g8F4pXuCYe4Bw+L4XZbz8J9OizbX281K7gWYMHdaXZFwkyc/RVe0sJ0E9M/kvzuRVJpbo5SVMl72tpGkgjdMQpW4duG0aL3Wg9xuQ44v0tG8GR0VLNV0YXzh3E6t6TqOXlCqm3FdzKtOkD3W02OHBxe3GTn1hfVoIN5NmahydVZanXnU7WjSDctMbZMH4hGukqkXzspaGVqtRpx1C4ucx4DXCdzD7pEEQJGQVa2fvqpRbLajmunKCQR5K2WK+a1dpnG4/qcdT/ALivahhjBuSXPJbXBADaQ0pbULgRq2MwRuIOh5FL72kYadJ7PffID4nA0GCQOM/LVbW11y1LRR7d9Hs7RTBnCQQ9rRvjfEx0hc7c6IE7o8zuXVu1QSp2XnZPa1lnrzUb2zP37+J5FWW+bzsd5OLW0+zaR3d5a6Pebwz1Gh3rldksLniWbtVO3VTNnILzmdAPX0XOtzTZCWtzqb303e8xxaerTH0UlYb9dSpENObj6DIesnyUbejX1rTUwNLnOeYDRMxlu6ardZsfbS2RQkcn0yfLFK6mDHQvGo0d3KDlA45nPyVibf1ZwGJ2KDvGZ3ZlVamx9N+Co1zHA5tcIPqpulVaAA1ve4ysdJbIy96xdXLoiVrWlwyJPQcVJ2uwtqVQ1vwtGI8yST6ELNa7gpkQxxxwcPAkZweqq9CELTtJ3lbdnsxdJNXIaqLZUG9Zf4jKJy4fdVhG240wcsTuakqt2VHWY1WNJYHzBMuwtBA0ADj3jOnRRliLZ72nBWaz36GgNGmgjdwyWOkjZi2Hq1W1RWZu4/EOHRdLs951nktrinDs24dcs4OZygZLlz727J7mjTd4gHd1Vx2WLnNDzrBd/wAxDR/xz8V8GuxY1U6+K0r7/wAqyEjbGlzxnoQfJXq76GNlFzg0GqXgASPdkj0HyVNxgGTqt+8b+c80uz7opBob/uESfEhefl0mLM/8iv0JEv1kp1KWUSOf3W3VtrWjPXgq9SvovY1xzJaJHONy032t78tegn/C82Ovlpbx4W2uydOv9HXqRcKNpa7RzSeAKzKr2GzPEO04Z5+Q+qnLO2pkSfMBepovE55fhlB39PzbKjcREXsgIiIAiL45sgjjwy9UBXdsrZQFFzKkOeR3W7wdxncPmuZ9mwiM8c5ee5dQtWylJ5nE8T0PzEqi+0S6/wCDs5IdPavDAQIc1kFz8+YDRluJ4ry82ny5sitV9UZasrTqlGYxkkbmic+pMfNa217T2NNxZiAAY0yCYE5GOA+SqFO8DiLWAySA0AT4AcVvf9P1qzgTVbjGWFveI5EzA8JXpYNLjxfLyTjg0qVJvvkHCCBA+JxzDZ6Ak8lu2W9alKux1QaHJsd0Z6NGkLNbbiqUqAZVOF3aOe0kQCCxjcuYw+qiBd51md2sru1bNp0jot87YUq4ZTNGm3LvEfF4cFSb/wBnGupVKtEjHT77hvNM6nmW6zvHTP5RswwR8QzaZy5zlnI6KRua3djVJqe6KT8WeWHLI9YKVuS9jn9O1Oa0tBIBImDwWZltdIJJyyE/n5CtF02Cz0qINVrTUe3Nz4hpOgaDkI4q1XZeN3soGl/CgViIDxBEOjUR3p5rT2Ityl2Wg1rC7EcT4LjJyky4COsK17H7eOsbCzCyoDucNRxxfRVPaGzNpVJpjCw/DOQ/28jByOhHCFqU7E52mhWZb7oLbYu1vtFK8WvLw1j83McBkw8B+3kqA+2vpuLIOMEtjgQY8c1P2SkabMys1qLKdseQ0FxFMzni/wBNs74VjfAlRF3bYrSO92Fcg5k9m7Pnpmt99WXMxAtc1wJBEEb8wc1arHfwpvZjEt3tmJ8VtbU1rBag00g5lQiDnOmkHUI2iUzmVOxtfUe7cXOPhJIVgui4KVXR48eKr5cabi3gs7L0d8MgAfkKuqCLdeXs8c2n2nujc4Ztk6T91Q69JzH4He8OGh4EHhzXStl7XaK1ANqvc2g/RocAXRliEyBBHCTG7VL52FbWzp1y2oDkXtkFpG8tg85hfFk1mLHOpsjojtmqFEgNrNpOc6BPZtJ4ZkjNXLZizMwGrVwtpYyY6e62NI6KEuLYZtA47TW7SBIZTBaPFxzOW4AdVmvS3Fzg1oDWjINGjRwH1XzamazyXQ9kZZmvKq11ZxpnuYiRlGpJAA4DLghqZgD8n+y17M39R5noF6NWSTEfNc+NiFouGqcMQHAERO7jAnorFZ5OWccIgeQyVNuKo8VGNacnEZceJPgPRX+zUYGi8XWY6yX6momxY6MkahSyw2YiMhH5xWZe54bpo4sVp3fc6hEReiAiIgCIuf7Ve0ZtKqaFlb2j2mHu+Fp3jnCAvdqtDabS92g4ZnwG8rme21tfa6VQYIDRiY3pMknjmPJRD9rqjz/NeSd+foBoFs1LdSfSeTUIeGy0bjyUlik5Jp1XYlnJ6dU06dSocn4+yZxGU1HeDS0f1FbNy2yCXB8YRnG8nf8AnBal7WwVnEF0QToMs4BJHgM+SjnAMnC8Hou/cj4N+/b5qPqYnPLgBGfBa9K8TIzy/JWOxXXXtAcaNJ9QNBLiBkANZOizVtl7S1pcaZga5g+kytWQlrNbAdfBYL6tfdDR8WR6DM/bxVcqNLXAEEHmYH+F6qWmXZunKJiAOg1hLQpkpUZ2mHEdFsVbM+W4TERHgsV0UXESRInLPl6KaY5tMYqhA6n8lRoJmpelm/7dz36gMaM95e0k+TT5rxddoAAB4LxaHm1kMaIptMidSdJPDkFsf9N1KYkEjkdD0SkluLs3qha6AdB3vAHeoEWkvqPqb3nLoMh6ALXvC+nEdm1paNHTqY3cgtuwsbUb3Tu8QqkRsxWjtid56cNy2rvsL5xOOGAt2zNwNDX6/NfLxd3cMZakTmQOA1K5s1ZXby1neZ04TA+RWOxYcQD5g6rxaAS4u0+24Lx1C12M3udlu66xZ7PZwBILMQMyCX9/XhnuU9ZniOJG/l/n5rl+xe0jhhstSXUyQKXGm4k5c2mdNyvthqHtABvaR5iB6wvKzY3bUvcjpma3WqA45ZCPE5ffyVcpsk9VK2qkXNAG857hAykndmT5LGKWHJpbzMj0+6kWooyfHUoEE9Yz8Pz6L41nAfnRZmtA1I9foEkbiT+cVykyFh2WbSpzUqPBecgBJIHlqV0OzsbAIVF2PuM1SKj8qbTlxcR9Ar3Qs4boSrgwSWRS6bT7utvSjrAzIiL1DYREQBF8JjMrim1XtIrVqr2WZxp0WkgEGHPgxM8+CqVg7FelUso1HDVrHEdQ0x6r8t2i8ix7mzGsxrPNWy6b5LnfzKjyDvk5+qt9bZ6zWuk7Om5zQTD25kAZ4XASD0W47BnF61tJmHHNbl2WitVPZs4ZknJo0lx/CsO01wOs7pph5Zr3tW8M940WvdNpPZENmS8zzybH/wBea3ZksY9n4c3G20yTwZ3fLFJVdq7MllQ9tUYKbcy5uc55Bo4lSNK+3UxE6LQq1XWlxGId0Agef54qbl2Lps3e1FxDXuNOm3INA3dBlKsF6WuzOaRTcYOmcnqeHRcqpWN7Jylbt0sq4gTpI1UBLX/cVGrZ61Rnv02l4PIGXAjmMSolisBfMZAAmT8l0a+64pWWsZzews69p3R5ST0BVOu/Fh7oJA1KpDWZY3Ad0kccJIWq1hJ70k8TmpupWIkBuY471ovqMLhORdOXMQPX6KpkaN+67S1nCQJ1j/JVoZtEOya10OadJ3aqpWSzgnCRI9QSpmy3aJEyQNM8lJPsyx+hCXvYu0e57RpAdA35gHxA9FHU6RDo0I0IVsqvaXuwDUAO8Mlo3lYobijQjPrOv5uSJGaDX1IjtKn/ACP3W9dlGH4jmTOq83bQlve1UhRpBq0wQF50IOIcYI+vzWk/3fFSN4PjGJEF46mA49cpHoo5tZsjECWggkbyJz6SFzMs6X7J6bKtN7KtBndcHU7QKYLg5uEvYXRMQQRwOW9Wi1WbBWaabHFrjEyBhk54ssognyz1XrZ6y0LLZ/5AhjzjHeLpxAQZcTuhe6Nrmq0vzGISN0SJy5iV5eWPXJzuikJfd44nlrIDGkgRvgnM8ytay1ycjmee/wDPur9fzbBaAcTSyofjYIM8wMneKotuux1F3vB7N1RuXmPhK8/LBxdp2RrclrJYRUAwuAPA/Qq1XDspTLT24z3Frzn4AfVUi7rQQZ4a8DzHPkujXfbYIYdWtGLk7Vw13aeBTFlreW6RVHuyesFhZRbgptwjXr1JWytehXnmsrKgOhXtYs0Jr4f0Oh7REXYBERAa940i+lUaNXMcB1LSAvzHedzvbVMjuzmv1Iue7cbIl2KtREg5uaNQd5HJai6YOMOrmmYHu8OC2WbSupuyJjgvF7YWGHZKv22qz4dV0IXF96U67C6SCMs929Vm12tjgXNAa4kzhAElpiQBoN/jyUW21FoMbxC81qgkEfpEzx1MIwYa1pJJleLPVIJIWexWJ1aoGN1OvIDUqbbcrRUNOctyN0iJWRdO9aggTIClrPeuEd9zWjzPgFIN2Lewds1rsImARIOs5g9FB39cZpjtGsIaQCRGQEgSD1IBHMeDYbmK9LfUrRHuAnCCRJJyk/ThK8XVaXs7o0O4qa2Esfb1mUnNb3+60nITKsd+bM1LG5zK9MYDvbpyLXDOdd25V0Nyk3jaTMv8P7KHcS8yVvXzd7qVYtcS4ES1x1c06eOoPRfLLSBTYhhp1XN1zHqp2yWtzmkYst8fVaNGyzId4L7a7KaTWuHxb+Y+Uj6paFMmKNoYzU6KMvW9Q/ugZCc+PBRNV7jvlbV0Um48VTPDmG8Tz5KfUX2PlktTqbhr04qRq3sHAjD6qPvW1Oq1C92un2XmytBgHfvV7bkDua6hsvs3ZW0aNc0pqOYC7tJMOBIlrTkJyPiqps3eAoOFOpZ8TnO7lRjWlxmO7iykb9cp0V4td5AADgvhyzcvh7fuDYtVpAAEANAAa0ZAAZAADQaL3YbG+oMfHRa9guKtaMz/AC2nefeP9O7xhXmyXYQAAMgAB4Lk4mox9Sq1LkrO935hGXJahownoQV0Cy2B3BStCjh3CUWBM00cuds3aC0xQe1x4Du+W7wU9s9c9pY4PqCHTLuJJMnkd6vKLE/D8c+7XsDVa6pwCzNB3wsiL6Y4a5bYPLWnivSIuqilwAiIqAsFstbKTC+o4NaNSVnXBva3tLVfbX0AS2lRhoA3uIDnO58PBVbg39uKdG8SRZrLD5/1QSHO/pGXiVza9di7TRGYOKYwn3pVsuDbapZaRa0gYtYicuZUfeO1jqofUJlxnCTMzAkmTzEdSui2IaF37MUg8Nc59R8DuEBuF2+cLnAgZRnnqY0VmpbKtYcb6bXscBLSAY4+8CT4QoDZar3mve44nP3ndkR1XRdoLeW0O7BMTl5DeoV1RzO8LNSstcuoZB4ENPwiZdBOcGBE8Fhs9sDXPJMv3H7LQva09o4PggkOEHrOXIyV6sVlFRkg5jL7LXYydMuL2lUmWU0alFpMEA5b514781qWe8WOZUYWYqVQhr2zmA/uOI4wDPgqLRuXMYnHwCn7DRLWuEmIznlmsGit3W51ntBbjzY9zZ5tcW/RdOt16vrUGY3h/ImXbvsFyS12ntK9R4zxPcRzk5FW+w2uGgTK30kvY0dt2B9Jro7zHa8nQHA+OBVu72zkrVtHXDqTo93SeZIP0CrFmdBkarRklKFnPBbt62cGzHiHNI84+RK1rJazkDqpandz6gEgwsSdGkiniyngs1KyO4K82bZdx+EqXsmxrzow+S5+YXoOZPu6odGrxTuetuYV22wbBVJzbHXJWuw7F0WtHaCTyOSeYx0o4js9dNocRIwjifsug3Vs23fJJ1JV8OztECGMAPEkr7Z7nw7wuDjvwVJI8XLdLGDRTLWAaBeaNPCIWRdEqIERFoBERAEREAREQBERAFwv2l3ZhttVzh7xDh0IH2K7oqjt5s8LWyHUy4t91zTDm+PDkVLo1E/PF6UQG5BY7PZi6z484a8tIHCAfsrLbvZteJcQyk9zd0wl27O2ixtqstNMhrgCNDBHLmPkunUqJ0uyuWK1lhGBphWWleeMYZzj13KO7m4jXRe6tRrRkRK1ZmiNvi7+8YdqCSY07xj5rRsVv7Iw5pB3kaHnyKnrKJBLxLj5Aa/VeK9gLtGjyWeovSe7vvVhMEtHMnL1Xm/b0HZmnRMyO+4cN4H3Xyy7MVKjgGtzKmz7OLeBLaE+IP1S0GmU65qLTuzVgs1lBOngszfZxeQPdoET5Ky7P+za34h22Freuf8AZVzRFFnuy7JPtNDDhOFxG7h+BeqHsgB1xjxhdfuix9jRZTJBwiJC3FztmrOcXN7KbPTIL8R8ZPmrlZdnbNTADaQ8ZKlUQWa9Ow0xoxvks7WgaAL6iECIiAIiIAiIgCIiAIiIAiIgCIiAIiIAiIgCrm0ezAtEkOg81Y0UasqdHHbf7HXvdIqtbPBbt1ex5rDNStPQSfXRdVRUWVCj7PLK0ZYieJWRuw1Hj6K1opSL1MhLJsxQZnEqaaIEBfURKiNthERUgREQBERAEREAREQBERAEREAREQBERAEREAREQBERAEREAREQBERAEREAREQBERAEREAREQBERAEREAREQBERAEREAREQBERAEREAREQH/9k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975" y="42265"/>
            <a:ext cx="7728319" cy="601246"/>
          </a:xfrm>
        </p:spPr>
        <p:txBody>
          <a:bodyPr/>
          <a:lstStyle/>
          <a:p>
            <a:pPr algn="ctr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Организация учебного материала по теме «Производная ФУНКЦИИ»</a:t>
            </a:r>
            <a:endParaRPr lang="ru-RU" sz="1600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19" name="Группа 118"/>
          <p:cNvGrpSpPr/>
          <p:nvPr/>
        </p:nvGrpSpPr>
        <p:grpSpPr>
          <a:xfrm>
            <a:off x="1270591" y="2348074"/>
            <a:ext cx="6324356" cy="1636999"/>
            <a:chOff x="1270591" y="2348074"/>
            <a:chExt cx="6324356" cy="1636999"/>
          </a:xfrm>
        </p:grpSpPr>
        <p:grpSp>
          <p:nvGrpSpPr>
            <p:cNvPr id="71" name="Группа 70"/>
            <p:cNvGrpSpPr/>
            <p:nvPr/>
          </p:nvGrpSpPr>
          <p:grpSpPr>
            <a:xfrm>
              <a:off x="1270591" y="2348074"/>
              <a:ext cx="1999852" cy="1584175"/>
              <a:chOff x="608563" y="2333034"/>
              <a:chExt cx="1999852" cy="1584175"/>
            </a:xfrm>
          </p:grpSpPr>
          <p:sp>
            <p:nvSpPr>
              <p:cNvPr id="109" name="Овал 108"/>
              <p:cNvSpPr/>
              <p:nvPr/>
            </p:nvSpPr>
            <p:spPr>
              <a:xfrm>
                <a:off x="746911" y="2333034"/>
                <a:ext cx="1723155" cy="1584175"/>
              </a:xfrm>
              <a:prstGeom prst="ellipse">
                <a:avLst/>
              </a:prstGeom>
              <a:gradFill flip="none" rotWithShape="1">
                <a:gsLst>
                  <a:gs pos="0">
                    <a:srgbClr val="7030A0">
                      <a:tint val="66000"/>
                      <a:satMod val="160000"/>
                    </a:srgbClr>
                  </a:gs>
                  <a:gs pos="50000">
                    <a:srgbClr val="7030A0">
                      <a:tint val="44500"/>
                      <a:satMod val="160000"/>
                    </a:srgbClr>
                  </a:gs>
                  <a:gs pos="100000">
                    <a:srgbClr val="7030A0">
                      <a:tint val="23500"/>
                      <a:satMod val="160000"/>
                    </a:srgbClr>
                  </a:gs>
                </a:gsLst>
                <a:lin ang="10800000" scaled="1"/>
                <a:tileRect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chemeClr val="bg1"/>
                  </a:solidFill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86" name="TextBox 85"/>
              <p:cNvSpPr txBox="1"/>
              <p:nvPr/>
            </p:nvSpPr>
            <p:spPr>
              <a:xfrm>
                <a:off x="608563" y="2524958"/>
                <a:ext cx="1999852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b="1" dirty="0" smtClean="0">
                    <a:solidFill>
                      <a:schemeClr val="bg1"/>
                    </a:solidFill>
                    <a:effectLst>
                      <a:outerShdw blurRad="60007" dist="200025" dir="15000000" sy="30000" kx="-1800000" algn="bl" rotWithShape="0">
                        <a:prstClr val="black">
                          <a:alpha val="32000"/>
                        </a:prstClr>
                      </a:outerShdw>
                    </a:effectLst>
                    <a:latin typeface="Cambria Math" panose="02040503050406030204" pitchFamily="18" charset="0"/>
                    <a:ea typeface="Cambria Math" panose="02040503050406030204" pitchFamily="18" charset="0"/>
                  </a:rPr>
                  <a:t>задачи </a:t>
                </a:r>
                <a:r>
                  <a:rPr lang="ru-RU" b="1" dirty="0">
                    <a:solidFill>
                      <a:schemeClr val="bg1"/>
                    </a:solidFill>
                    <a:effectLst>
                      <a:outerShdw blurRad="60007" dist="200025" dir="15000000" sy="30000" kx="-1800000" algn="bl" rotWithShape="0">
                        <a:prstClr val="black">
                          <a:alpha val="32000"/>
                        </a:prstClr>
                      </a:outerShdw>
                    </a:effectLst>
                    <a:latin typeface="Cambria Math" panose="02040503050406030204" pitchFamily="18" charset="0"/>
                    <a:ea typeface="Cambria Math" panose="02040503050406030204" pitchFamily="18" charset="0"/>
                  </a:rPr>
                  <a:t>на </a:t>
                </a:r>
                <a:endParaRPr lang="ru-RU" b="1" dirty="0" smtClean="0">
                  <a:solidFill>
                    <a:schemeClr val="bg1"/>
                  </a:solidFill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/>
                <a:r>
                  <a:rPr lang="ru-RU" b="1" dirty="0" smtClean="0">
                    <a:solidFill>
                      <a:schemeClr val="bg1"/>
                    </a:solidFill>
                    <a:effectLst>
                      <a:outerShdw blurRad="60007" dist="200025" dir="15000000" sy="30000" kx="-1800000" algn="bl" rotWithShape="0">
                        <a:prstClr val="black">
                          <a:alpha val="32000"/>
                        </a:prstClr>
                      </a:outerShdw>
                    </a:effectLst>
                    <a:latin typeface="Cambria Math" panose="02040503050406030204" pitchFamily="18" charset="0"/>
                    <a:ea typeface="Cambria Math" panose="02040503050406030204" pitchFamily="18" charset="0"/>
                  </a:rPr>
                  <a:t>движение </a:t>
                </a:r>
                <a:r>
                  <a:rPr lang="ru-RU" b="1" dirty="0">
                    <a:solidFill>
                      <a:schemeClr val="bg1"/>
                    </a:solidFill>
                    <a:effectLst>
                      <a:outerShdw blurRad="60007" dist="200025" dir="15000000" sy="30000" kx="-1800000" algn="bl" rotWithShape="0">
                        <a:prstClr val="black">
                          <a:alpha val="32000"/>
                        </a:prstClr>
                      </a:outerShdw>
                    </a:effectLst>
                    <a:latin typeface="Cambria Math" panose="02040503050406030204" pitchFamily="18" charset="0"/>
                    <a:ea typeface="Cambria Math" panose="02040503050406030204" pitchFamily="18" charset="0"/>
                  </a:rPr>
                  <a:t>материальной </a:t>
                </a:r>
                <a:endParaRPr lang="ru-RU" b="1" dirty="0" smtClean="0">
                  <a:solidFill>
                    <a:schemeClr val="bg1"/>
                  </a:solidFill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/>
                <a:r>
                  <a:rPr lang="ru-RU" b="1" dirty="0" smtClean="0">
                    <a:solidFill>
                      <a:schemeClr val="bg1"/>
                    </a:solidFill>
                    <a:effectLst>
                      <a:outerShdw blurRad="60007" dist="200025" dir="15000000" sy="30000" kx="-1800000" algn="bl" rotWithShape="0">
                        <a:prstClr val="black">
                          <a:alpha val="32000"/>
                        </a:prstClr>
                      </a:outerShdw>
                    </a:effectLst>
                    <a:latin typeface="Cambria Math" panose="02040503050406030204" pitchFamily="18" charset="0"/>
                    <a:ea typeface="Cambria Math" panose="02040503050406030204" pitchFamily="18" charset="0"/>
                  </a:rPr>
                  <a:t>точки</a:t>
                </a:r>
                <a:endParaRPr lang="ru-RU" b="1" dirty="0">
                  <a:solidFill>
                    <a:schemeClr val="bg1"/>
                  </a:solidFill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p:grpSp>
        <p:grpSp>
          <p:nvGrpSpPr>
            <p:cNvPr id="110" name="Группа 109"/>
            <p:cNvGrpSpPr/>
            <p:nvPr/>
          </p:nvGrpSpPr>
          <p:grpSpPr>
            <a:xfrm>
              <a:off x="5771118" y="2483609"/>
              <a:ext cx="1823829" cy="1501464"/>
              <a:chOff x="6843510" y="2594859"/>
              <a:chExt cx="1823829" cy="1501464"/>
            </a:xfrm>
          </p:grpSpPr>
          <p:sp>
            <p:nvSpPr>
              <p:cNvPr id="99" name="Овал 98"/>
              <p:cNvSpPr/>
              <p:nvPr/>
            </p:nvSpPr>
            <p:spPr>
              <a:xfrm>
                <a:off x="6933801" y="2594859"/>
                <a:ext cx="1683090" cy="1501464"/>
              </a:xfrm>
              <a:prstGeom prst="ellipse">
                <a:avLst/>
              </a:prstGeom>
              <a:gradFill flip="none" rotWithShape="1">
                <a:gsLst>
                  <a:gs pos="0">
                    <a:srgbClr val="7030A0">
                      <a:tint val="66000"/>
                      <a:satMod val="160000"/>
                    </a:srgbClr>
                  </a:gs>
                  <a:gs pos="50000">
                    <a:srgbClr val="7030A0">
                      <a:tint val="44500"/>
                      <a:satMod val="160000"/>
                    </a:srgbClr>
                  </a:gs>
                  <a:gs pos="100000">
                    <a:srgbClr val="7030A0">
                      <a:tint val="23500"/>
                      <a:satMod val="160000"/>
                    </a:srgbClr>
                  </a:gs>
                </a:gsLst>
                <a:lin ang="10800000" scaled="1"/>
                <a:tileRect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chemeClr val="bg1"/>
                  </a:solidFill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100" name="TextBox 99"/>
              <p:cNvSpPr txBox="1"/>
              <p:nvPr/>
            </p:nvSpPr>
            <p:spPr>
              <a:xfrm>
                <a:off x="6843510" y="2775858"/>
                <a:ext cx="1823829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b="1" dirty="0" smtClean="0">
                    <a:solidFill>
                      <a:schemeClr val="bg1"/>
                    </a:solidFill>
                    <a:effectLst>
                      <a:outerShdw blurRad="60007" dist="200025" dir="15000000" sy="30000" kx="-1800000" algn="bl" rotWithShape="0">
                        <a:prstClr val="black">
                          <a:alpha val="32000"/>
                        </a:prstClr>
                      </a:outerShdw>
                    </a:effectLst>
                    <a:latin typeface="Cambria Math" panose="02040503050406030204" pitchFamily="18" charset="0"/>
                    <a:ea typeface="Cambria Math" panose="02040503050406030204" pitchFamily="18" charset="0"/>
                  </a:rPr>
                  <a:t>уравнение </a:t>
                </a:r>
                <a:r>
                  <a:rPr lang="ru-RU" b="1" dirty="0">
                    <a:solidFill>
                      <a:schemeClr val="bg1"/>
                    </a:solidFill>
                    <a:effectLst>
                      <a:outerShdw blurRad="60007" dist="200025" dir="15000000" sy="30000" kx="-1800000" algn="bl" rotWithShape="0">
                        <a:prstClr val="black">
                          <a:alpha val="32000"/>
                        </a:prstClr>
                      </a:outerShdw>
                    </a:effectLst>
                    <a:latin typeface="Cambria Math" panose="02040503050406030204" pitchFamily="18" charset="0"/>
                    <a:ea typeface="Cambria Math" panose="02040503050406030204" pitchFamily="18" charset="0"/>
                  </a:rPr>
                  <a:t>касательной к графику </a:t>
                </a:r>
                <a:endParaRPr lang="ru-RU" b="1" dirty="0" smtClean="0">
                  <a:solidFill>
                    <a:schemeClr val="bg1"/>
                  </a:solidFill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/>
                <a:r>
                  <a:rPr lang="ru-RU" b="1" dirty="0" smtClean="0">
                    <a:solidFill>
                      <a:schemeClr val="bg1"/>
                    </a:solidFill>
                    <a:effectLst>
                      <a:outerShdw blurRad="60007" dist="200025" dir="15000000" sy="30000" kx="-1800000" algn="bl" rotWithShape="0">
                        <a:prstClr val="black">
                          <a:alpha val="32000"/>
                        </a:prstClr>
                      </a:outerShdw>
                    </a:effectLst>
                    <a:latin typeface="Cambria Math" panose="02040503050406030204" pitchFamily="18" charset="0"/>
                    <a:ea typeface="Cambria Math" panose="02040503050406030204" pitchFamily="18" charset="0"/>
                  </a:rPr>
                  <a:t>функции</a:t>
                </a:r>
                <a:endParaRPr lang="ru-RU" b="1" dirty="0">
                  <a:solidFill>
                    <a:schemeClr val="bg1"/>
                  </a:solidFill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p:grpSp>
      </p:grpSp>
      <p:sp>
        <p:nvSpPr>
          <p:cNvPr id="113" name="Стрелка вниз 112"/>
          <p:cNvSpPr/>
          <p:nvPr/>
        </p:nvSpPr>
        <p:spPr>
          <a:xfrm rot="4896455">
            <a:off x="5371019" y="1032574"/>
            <a:ext cx="472184" cy="761080"/>
          </a:xfrm>
          <a:prstGeom prst="downArrow">
            <a:avLst/>
          </a:prstGeom>
          <a:solidFill>
            <a:srgbClr val="E95C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19" name="Стрелка вниз 18"/>
          <p:cNvSpPr/>
          <p:nvPr/>
        </p:nvSpPr>
        <p:spPr>
          <a:xfrm rot="4328722" flipH="1">
            <a:off x="3143004" y="2568278"/>
            <a:ext cx="551223" cy="804582"/>
          </a:xfrm>
          <a:prstGeom prst="downArrow">
            <a:avLst/>
          </a:prstGeom>
          <a:solidFill>
            <a:srgbClr val="E95C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0" name="Стрелка вниз 29"/>
          <p:cNvSpPr/>
          <p:nvPr/>
        </p:nvSpPr>
        <p:spPr>
          <a:xfrm rot="16866396">
            <a:off x="5285011" y="2600842"/>
            <a:ext cx="551223" cy="765570"/>
          </a:xfrm>
          <a:prstGeom prst="downArrow">
            <a:avLst/>
          </a:prstGeom>
          <a:solidFill>
            <a:srgbClr val="E95C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grpSp>
        <p:nvGrpSpPr>
          <p:cNvPr id="118" name="Группа 117"/>
          <p:cNvGrpSpPr/>
          <p:nvPr/>
        </p:nvGrpSpPr>
        <p:grpSpPr>
          <a:xfrm>
            <a:off x="2056416" y="1896271"/>
            <a:ext cx="4899287" cy="702499"/>
            <a:chOff x="2056416" y="1896271"/>
            <a:chExt cx="4899287" cy="702499"/>
          </a:xfrm>
        </p:grpSpPr>
        <p:sp>
          <p:nvSpPr>
            <p:cNvPr id="31" name="Стрелка вниз 30"/>
            <p:cNvSpPr/>
            <p:nvPr/>
          </p:nvSpPr>
          <p:spPr>
            <a:xfrm flipH="1">
              <a:off x="6450205" y="1924985"/>
              <a:ext cx="505498" cy="673785"/>
            </a:xfrm>
            <a:prstGeom prst="downArrow">
              <a:avLst/>
            </a:prstGeom>
            <a:solidFill>
              <a:srgbClr val="E95C0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endParaRPr>
            </a:p>
          </p:txBody>
        </p:sp>
        <p:sp>
          <p:nvSpPr>
            <p:cNvPr id="114" name="Стрелка вниз 113"/>
            <p:cNvSpPr/>
            <p:nvPr/>
          </p:nvSpPr>
          <p:spPr>
            <a:xfrm flipH="1">
              <a:off x="2056416" y="1896271"/>
              <a:ext cx="505498" cy="673785"/>
            </a:xfrm>
            <a:prstGeom prst="downArrow">
              <a:avLst/>
            </a:prstGeom>
            <a:solidFill>
              <a:srgbClr val="E95C0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endParaRPr>
            </a:p>
          </p:txBody>
        </p:sp>
      </p:grpSp>
      <p:sp>
        <p:nvSpPr>
          <p:cNvPr id="115" name="Стрелка вниз 114"/>
          <p:cNvSpPr/>
          <p:nvPr/>
        </p:nvSpPr>
        <p:spPr>
          <a:xfrm>
            <a:off x="4265288" y="5173329"/>
            <a:ext cx="505498" cy="707642"/>
          </a:xfrm>
          <a:prstGeom prst="downArrow">
            <a:avLst/>
          </a:prstGeom>
          <a:solidFill>
            <a:srgbClr val="E95C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grpSp>
        <p:nvGrpSpPr>
          <p:cNvPr id="81" name="Группа 80"/>
          <p:cNvGrpSpPr/>
          <p:nvPr/>
        </p:nvGrpSpPr>
        <p:grpSpPr>
          <a:xfrm>
            <a:off x="3492338" y="3817736"/>
            <a:ext cx="1999852" cy="1641269"/>
            <a:chOff x="3551992" y="3778769"/>
            <a:chExt cx="1999852" cy="1641269"/>
          </a:xfrm>
        </p:grpSpPr>
        <p:sp>
          <p:nvSpPr>
            <p:cNvPr id="105" name="Овал 104"/>
            <p:cNvSpPr/>
            <p:nvPr/>
          </p:nvSpPr>
          <p:spPr>
            <a:xfrm>
              <a:off x="3635297" y="3778769"/>
              <a:ext cx="1878060" cy="1641269"/>
            </a:xfrm>
            <a:prstGeom prst="ellipse">
              <a:avLst/>
            </a:prstGeom>
            <a:gradFill flip="none" rotWithShape="1">
              <a:gsLst>
                <a:gs pos="0">
                  <a:srgbClr val="7030A0">
                    <a:tint val="66000"/>
                    <a:satMod val="160000"/>
                  </a:srgbClr>
                </a:gs>
                <a:gs pos="50000">
                  <a:srgbClr val="7030A0">
                    <a:tint val="44500"/>
                    <a:satMod val="160000"/>
                  </a:srgbClr>
                </a:gs>
                <a:gs pos="100000">
                  <a:srgbClr val="7030A0">
                    <a:tint val="23500"/>
                    <a:satMod val="160000"/>
                  </a:srgbClr>
                </a:gs>
              </a:gsLst>
              <a:lin ang="108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3551992" y="4054249"/>
              <a:ext cx="199985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Cambria Math" panose="02040503050406030204" pitchFamily="18" charset="0"/>
                  <a:ea typeface="Cambria Math" panose="02040503050406030204" pitchFamily="18" charset="0"/>
                </a:rPr>
                <a:t>исследование </a:t>
              </a:r>
              <a:r>
                <a:rPr lang="ru-RU" b="1" dirty="0">
                  <a:solidFill>
                    <a:schemeClr val="bg1"/>
                  </a:solidFill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Cambria Math" panose="02040503050406030204" pitchFamily="18" charset="0"/>
                  <a:ea typeface="Cambria Math" panose="02040503050406030204" pitchFamily="18" charset="0"/>
                </a:rPr>
                <a:t>функции на монотонность и экстремумы</a:t>
              </a:r>
            </a:p>
          </p:txBody>
        </p:sp>
      </p:grpSp>
      <p:sp>
        <p:nvSpPr>
          <p:cNvPr id="38" name="Стрелка вниз 37"/>
          <p:cNvSpPr/>
          <p:nvPr/>
        </p:nvSpPr>
        <p:spPr>
          <a:xfrm>
            <a:off x="4265288" y="3498840"/>
            <a:ext cx="505498" cy="722248"/>
          </a:xfrm>
          <a:prstGeom prst="downArrow">
            <a:avLst/>
          </a:prstGeom>
          <a:solidFill>
            <a:srgbClr val="E95C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grpSp>
        <p:nvGrpSpPr>
          <p:cNvPr id="83" name="Группа 82"/>
          <p:cNvGrpSpPr/>
          <p:nvPr/>
        </p:nvGrpSpPr>
        <p:grpSpPr>
          <a:xfrm>
            <a:off x="3617067" y="2258793"/>
            <a:ext cx="1777435" cy="1449668"/>
            <a:chOff x="3629320" y="2157847"/>
            <a:chExt cx="1777435" cy="1449668"/>
          </a:xfrm>
        </p:grpSpPr>
        <p:sp>
          <p:nvSpPr>
            <p:cNvPr id="103" name="Овал 102"/>
            <p:cNvSpPr/>
            <p:nvPr/>
          </p:nvSpPr>
          <p:spPr>
            <a:xfrm>
              <a:off x="3665096" y="2157847"/>
              <a:ext cx="1644531" cy="1449668"/>
            </a:xfrm>
            <a:prstGeom prst="ellipse">
              <a:avLst/>
            </a:prstGeom>
            <a:gradFill flip="none" rotWithShape="1">
              <a:gsLst>
                <a:gs pos="0">
                  <a:srgbClr val="7030A0">
                    <a:tint val="66000"/>
                    <a:satMod val="160000"/>
                  </a:srgbClr>
                </a:gs>
                <a:gs pos="50000">
                  <a:srgbClr val="7030A0">
                    <a:tint val="44500"/>
                    <a:satMod val="160000"/>
                  </a:srgbClr>
                </a:gs>
                <a:gs pos="100000">
                  <a:srgbClr val="7030A0">
                    <a:tint val="23500"/>
                    <a:satMod val="160000"/>
                  </a:srgbClr>
                </a:gs>
              </a:gsLst>
              <a:lin ang="108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3629320" y="2401435"/>
              <a:ext cx="177743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Cambria Math" panose="02040503050406030204" pitchFamily="18" charset="0"/>
                  <a:ea typeface="Cambria Math" panose="02040503050406030204" pitchFamily="18" charset="0"/>
                </a:rPr>
                <a:t>правила </a:t>
              </a:r>
              <a:r>
                <a:rPr lang="ru-RU" b="1" dirty="0">
                  <a:solidFill>
                    <a:schemeClr val="bg1"/>
                  </a:solidFill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Cambria Math" panose="02040503050406030204" pitchFamily="18" charset="0"/>
                  <a:ea typeface="Cambria Math" panose="02040503050406030204" pitchFamily="18" charset="0"/>
                </a:rPr>
                <a:t>дифференцирования</a:t>
              </a:r>
            </a:p>
          </p:txBody>
        </p:sp>
      </p:grpSp>
      <p:sp>
        <p:nvSpPr>
          <p:cNvPr id="14" name="Стрелка вниз 13"/>
          <p:cNvSpPr/>
          <p:nvPr/>
        </p:nvSpPr>
        <p:spPr>
          <a:xfrm>
            <a:off x="4253035" y="2067297"/>
            <a:ext cx="505498" cy="572141"/>
          </a:xfrm>
          <a:prstGeom prst="downArrow">
            <a:avLst/>
          </a:prstGeom>
          <a:solidFill>
            <a:srgbClr val="E95C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grpSp>
        <p:nvGrpSpPr>
          <p:cNvPr id="84" name="Группа 83"/>
          <p:cNvGrpSpPr/>
          <p:nvPr/>
        </p:nvGrpSpPr>
        <p:grpSpPr>
          <a:xfrm>
            <a:off x="3604829" y="786956"/>
            <a:ext cx="1786578" cy="1359949"/>
            <a:chOff x="2988930" y="692696"/>
            <a:chExt cx="1786578" cy="1359949"/>
          </a:xfrm>
        </p:grpSpPr>
        <p:sp>
          <p:nvSpPr>
            <p:cNvPr id="4" name="Овал 3"/>
            <p:cNvSpPr/>
            <p:nvPr/>
          </p:nvSpPr>
          <p:spPr>
            <a:xfrm>
              <a:off x="3086709" y="692696"/>
              <a:ext cx="1557299" cy="1359949"/>
            </a:xfrm>
            <a:prstGeom prst="ellipse">
              <a:avLst/>
            </a:prstGeom>
            <a:gradFill flip="none" rotWithShape="1">
              <a:gsLst>
                <a:gs pos="0">
                  <a:srgbClr val="7030A0">
                    <a:tint val="66000"/>
                    <a:satMod val="160000"/>
                  </a:srgbClr>
                </a:gs>
                <a:gs pos="50000">
                  <a:srgbClr val="7030A0">
                    <a:tint val="44500"/>
                    <a:satMod val="160000"/>
                  </a:srgbClr>
                </a:gs>
                <a:gs pos="100000">
                  <a:srgbClr val="7030A0">
                    <a:tint val="23500"/>
                    <a:satMod val="160000"/>
                  </a:srgbClr>
                </a:gs>
              </a:gsLst>
              <a:lin ang="10800000" scaled="1"/>
              <a:tileRect/>
            </a:gradFill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+mj-lt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2988930" y="1018727"/>
              <a:ext cx="178657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Cambria Math" panose="02040503050406030204" pitchFamily="18" charset="0"/>
                  <a:ea typeface="Cambria Math" panose="02040503050406030204" pitchFamily="18" charset="0"/>
                </a:rPr>
                <a:t>производная функции</a:t>
              </a:r>
              <a:endParaRPr lang="ru-RU" sz="2000" b="1" dirty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</p:grpSp>
      <p:grpSp>
        <p:nvGrpSpPr>
          <p:cNvPr id="120" name="Группа 119"/>
          <p:cNvGrpSpPr/>
          <p:nvPr/>
        </p:nvGrpSpPr>
        <p:grpSpPr>
          <a:xfrm>
            <a:off x="1481855" y="494816"/>
            <a:ext cx="6128821" cy="1522061"/>
            <a:chOff x="1481855" y="494816"/>
            <a:chExt cx="6128821" cy="1522061"/>
          </a:xfrm>
        </p:grpSpPr>
        <p:grpSp>
          <p:nvGrpSpPr>
            <p:cNvPr id="85" name="Группа 84"/>
            <p:cNvGrpSpPr/>
            <p:nvPr/>
          </p:nvGrpSpPr>
          <p:grpSpPr>
            <a:xfrm>
              <a:off x="5610824" y="494816"/>
              <a:ext cx="1999852" cy="1478539"/>
              <a:chOff x="6167288" y="896340"/>
              <a:chExt cx="1999852" cy="1478539"/>
            </a:xfrm>
          </p:grpSpPr>
          <p:sp>
            <p:nvSpPr>
              <p:cNvPr id="101" name="Овал 100"/>
              <p:cNvSpPr/>
              <p:nvPr/>
            </p:nvSpPr>
            <p:spPr>
              <a:xfrm>
                <a:off x="6376589" y="896340"/>
                <a:ext cx="1581250" cy="1478539"/>
              </a:xfrm>
              <a:prstGeom prst="ellipse">
                <a:avLst/>
              </a:prstGeom>
              <a:gradFill flip="none" rotWithShape="1">
                <a:gsLst>
                  <a:gs pos="0">
                    <a:srgbClr val="7030A0">
                      <a:tint val="66000"/>
                      <a:satMod val="160000"/>
                    </a:srgbClr>
                  </a:gs>
                  <a:gs pos="50000">
                    <a:srgbClr val="7030A0">
                      <a:tint val="44500"/>
                      <a:satMod val="160000"/>
                    </a:srgbClr>
                  </a:gs>
                  <a:gs pos="100000">
                    <a:srgbClr val="7030A0">
                      <a:tint val="23500"/>
                      <a:satMod val="160000"/>
                    </a:srgbClr>
                  </a:gs>
                </a:gsLst>
                <a:lin ang="10800000" scaled="1"/>
                <a:tileRect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chemeClr val="bg1"/>
                  </a:solidFill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102" name="TextBox 101"/>
              <p:cNvSpPr txBox="1"/>
              <p:nvPr/>
            </p:nvSpPr>
            <p:spPr>
              <a:xfrm>
                <a:off x="6167288" y="1093547"/>
                <a:ext cx="1999852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b="1" dirty="0" smtClean="0">
                    <a:solidFill>
                      <a:schemeClr val="bg1"/>
                    </a:solidFill>
                    <a:effectLst>
                      <a:outerShdw blurRad="60007" dist="200025" dir="15000000" sy="30000" kx="-1800000" algn="bl" rotWithShape="0">
                        <a:prstClr val="black">
                          <a:alpha val="32000"/>
                        </a:prstClr>
                      </a:outerShdw>
                    </a:effectLst>
                    <a:latin typeface="Cambria Math" panose="02040503050406030204" pitchFamily="18" charset="0"/>
                    <a:ea typeface="Cambria Math" panose="02040503050406030204" pitchFamily="18" charset="0"/>
                  </a:rPr>
                  <a:t>угловой </a:t>
                </a:r>
                <a:r>
                  <a:rPr lang="ru-RU" b="1" dirty="0">
                    <a:solidFill>
                      <a:schemeClr val="bg1"/>
                    </a:solidFill>
                    <a:effectLst>
                      <a:outerShdw blurRad="60007" dist="200025" dir="15000000" sy="30000" kx="-1800000" algn="bl" rotWithShape="0">
                        <a:prstClr val="black">
                          <a:alpha val="32000"/>
                        </a:prstClr>
                      </a:outerShdw>
                    </a:effectLst>
                    <a:latin typeface="Cambria Math" panose="02040503050406030204" pitchFamily="18" charset="0"/>
                    <a:ea typeface="Cambria Math" panose="02040503050406030204" pitchFamily="18" charset="0"/>
                  </a:rPr>
                  <a:t>коэффициент касательной</a:t>
                </a:r>
              </a:p>
            </p:txBody>
          </p:sp>
        </p:grpSp>
        <p:grpSp>
          <p:nvGrpSpPr>
            <p:cNvPr id="70" name="Группа 69"/>
            <p:cNvGrpSpPr/>
            <p:nvPr/>
          </p:nvGrpSpPr>
          <p:grpSpPr>
            <a:xfrm>
              <a:off x="1481855" y="549600"/>
              <a:ext cx="1784003" cy="1467277"/>
              <a:chOff x="1013183" y="679135"/>
              <a:chExt cx="1784003" cy="1467277"/>
            </a:xfrm>
          </p:grpSpPr>
          <p:sp>
            <p:nvSpPr>
              <p:cNvPr id="28" name="Овал 27"/>
              <p:cNvSpPr/>
              <p:nvPr/>
            </p:nvSpPr>
            <p:spPr>
              <a:xfrm>
                <a:off x="1126934" y="679135"/>
                <a:ext cx="1579139" cy="1467277"/>
              </a:xfrm>
              <a:prstGeom prst="ellipse">
                <a:avLst/>
              </a:prstGeom>
              <a:gradFill flip="none" rotWithShape="1">
                <a:gsLst>
                  <a:gs pos="0">
                    <a:srgbClr val="7030A0">
                      <a:tint val="66000"/>
                      <a:satMod val="160000"/>
                    </a:srgbClr>
                  </a:gs>
                  <a:gs pos="50000">
                    <a:srgbClr val="7030A0">
                      <a:tint val="44500"/>
                      <a:satMod val="160000"/>
                    </a:srgbClr>
                  </a:gs>
                  <a:gs pos="100000">
                    <a:srgbClr val="7030A0">
                      <a:tint val="23500"/>
                      <a:satMod val="160000"/>
                    </a:srgbClr>
                  </a:gs>
                </a:gsLst>
                <a:lin ang="10800000" scaled="1"/>
                <a:tileRect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chemeClr val="bg1"/>
                  </a:solidFill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>
                <a:off x="1013183" y="812610"/>
                <a:ext cx="1784003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solidFill>
                      <a:schemeClr val="bg1"/>
                    </a:solidFill>
                    <a:effectLst>
                      <a:outerShdw blurRad="60007" dist="200025" dir="15000000" sy="30000" kx="-1800000" algn="bl" rotWithShape="0">
                        <a:prstClr val="black">
                          <a:alpha val="32000"/>
                        </a:prstClr>
                      </a:outerShdw>
                    </a:effectLst>
                    <a:latin typeface="Cambria Math" panose="02040503050406030204" pitchFamily="18" charset="0"/>
                    <a:ea typeface="Cambria Math" panose="02040503050406030204" pitchFamily="18" charset="0"/>
                  </a:rPr>
                  <a:t>мгновенная </a:t>
                </a:r>
                <a:r>
                  <a:rPr lang="ru-RU" sz="1600" b="1" dirty="0">
                    <a:solidFill>
                      <a:schemeClr val="bg1"/>
                    </a:solidFill>
                    <a:effectLst>
                      <a:outerShdw blurRad="60007" dist="200025" dir="15000000" sy="30000" kx="-1800000" algn="bl" rotWithShape="0">
                        <a:prstClr val="black">
                          <a:alpha val="32000"/>
                        </a:prstClr>
                      </a:outerShdw>
                    </a:effectLst>
                    <a:latin typeface="Cambria Math" panose="02040503050406030204" pitchFamily="18" charset="0"/>
                    <a:ea typeface="Cambria Math" panose="02040503050406030204" pitchFamily="18" charset="0"/>
                  </a:rPr>
                  <a:t>скорость материальной </a:t>
                </a:r>
                <a:endParaRPr lang="ru-RU" sz="1600" b="1" dirty="0" smtClean="0">
                  <a:solidFill>
                    <a:schemeClr val="bg1"/>
                  </a:solidFill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/>
                <a:r>
                  <a:rPr lang="ru-RU" sz="1600" b="1" dirty="0" smtClean="0">
                    <a:solidFill>
                      <a:schemeClr val="bg1"/>
                    </a:solidFill>
                    <a:effectLst>
                      <a:outerShdw blurRad="60007" dist="200025" dir="15000000" sy="30000" kx="-1800000" algn="bl" rotWithShape="0">
                        <a:prstClr val="black">
                          <a:alpha val="32000"/>
                        </a:prstClr>
                      </a:outerShdw>
                    </a:effectLst>
                    <a:latin typeface="Cambria Math" panose="02040503050406030204" pitchFamily="18" charset="0"/>
                    <a:ea typeface="Cambria Math" panose="02040503050406030204" pitchFamily="18" charset="0"/>
                  </a:rPr>
                  <a:t>точки</a:t>
                </a:r>
                <a:endParaRPr lang="ru-RU" sz="1600" b="1" dirty="0">
                  <a:solidFill>
                    <a:schemeClr val="bg1"/>
                  </a:solidFill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p:grpSp>
      </p:grpSp>
      <p:grpSp>
        <p:nvGrpSpPr>
          <p:cNvPr id="153" name="Группа 152"/>
          <p:cNvGrpSpPr/>
          <p:nvPr/>
        </p:nvGrpSpPr>
        <p:grpSpPr>
          <a:xfrm>
            <a:off x="22899" y="18472"/>
            <a:ext cx="9131007" cy="6839528"/>
            <a:chOff x="0" y="7937"/>
            <a:chExt cx="9131007" cy="6839529"/>
          </a:xfrm>
        </p:grpSpPr>
        <p:grpSp>
          <p:nvGrpSpPr>
            <p:cNvPr id="121" name="Группа 120"/>
            <p:cNvGrpSpPr/>
            <p:nvPr/>
          </p:nvGrpSpPr>
          <p:grpSpPr>
            <a:xfrm>
              <a:off x="0" y="7937"/>
              <a:ext cx="9131007" cy="6839529"/>
              <a:chOff x="0" y="7937"/>
              <a:chExt cx="9131007" cy="6839529"/>
            </a:xfrm>
          </p:grpSpPr>
          <p:grpSp>
            <p:nvGrpSpPr>
              <p:cNvPr id="122" name="Группа 121"/>
              <p:cNvGrpSpPr/>
              <p:nvPr/>
            </p:nvGrpSpPr>
            <p:grpSpPr>
              <a:xfrm>
                <a:off x="0" y="7937"/>
                <a:ext cx="9131007" cy="6839529"/>
                <a:chOff x="-38221" y="753725"/>
                <a:chExt cx="8904445" cy="6042289"/>
              </a:xfrm>
            </p:grpSpPr>
            <p:sp>
              <p:nvSpPr>
                <p:cNvPr id="130" name="Прямоугольник 129"/>
                <p:cNvSpPr/>
                <p:nvPr/>
              </p:nvSpPr>
              <p:spPr>
                <a:xfrm>
                  <a:off x="-38221" y="753725"/>
                  <a:ext cx="8904445" cy="6042289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bg2">
                        <a:shade val="30000"/>
                        <a:satMod val="115000"/>
                      </a:schemeClr>
                    </a:gs>
                    <a:gs pos="50000">
                      <a:schemeClr val="bg2">
                        <a:shade val="67500"/>
                        <a:satMod val="115000"/>
                      </a:schemeClr>
                    </a:gs>
                    <a:gs pos="100000">
                      <a:schemeClr val="bg2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31" name="TextBox 130"/>
                <p:cNvSpPr txBox="1"/>
                <p:nvPr/>
              </p:nvSpPr>
              <p:spPr>
                <a:xfrm>
                  <a:off x="333929" y="1680983"/>
                  <a:ext cx="4670119" cy="4713568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3">
                        <a:lumMod val="20000"/>
                        <a:lumOff val="80000"/>
                        <a:shade val="30000"/>
                        <a:satMod val="115000"/>
                      </a:schemeClr>
                    </a:gs>
                    <a:gs pos="50000">
                      <a:schemeClr val="accent3">
                        <a:lumMod val="20000"/>
                        <a:lumOff val="80000"/>
                        <a:shade val="67500"/>
                        <a:satMod val="115000"/>
                      </a:schemeClr>
                    </a:gs>
                    <a:gs pos="100000">
                      <a:schemeClr val="accent3">
                        <a:lumMod val="20000"/>
                        <a:lumOff val="80000"/>
                        <a:shade val="100000"/>
                        <a:satMod val="115000"/>
                      </a:schemeClr>
                    </a:gs>
                  </a:gsLst>
                  <a:lin ang="18900000" scaled="1"/>
                  <a:tileRect/>
                </a:gradFill>
              </p:spPr>
              <p:txBody>
                <a:bodyPr wrap="square" rtlCol="0">
                  <a:spAutoFit/>
                </a:bodyPr>
                <a:lstStyle/>
                <a:p>
                  <a:pPr marL="457200" indent="-457200">
                    <a:buAutoNum type="arabicPeriod"/>
                  </a:pPr>
                  <a:r>
                    <a:rPr lang="ru-RU" b="1" dirty="0" smtClean="0">
                      <a:solidFill>
                        <a:schemeClr val="bg1"/>
                      </a:solidFill>
                      <a:latin typeface="Arial Black" panose="020B0A04020102020204" pitchFamily="34" charset="0"/>
                    </a:rPr>
                    <a:t>Производная функции</a:t>
                  </a:r>
                </a:p>
                <a:p>
                  <a:pPr marL="457200" indent="-457200">
                    <a:buFont typeface="+mj-lt"/>
                    <a:buAutoNum type="arabicPeriod"/>
                  </a:pPr>
                  <a:r>
                    <a:rPr lang="ru-RU" b="1" dirty="0" smtClean="0">
                      <a:solidFill>
                        <a:schemeClr val="bg1"/>
                      </a:solidFill>
                      <a:latin typeface="Arial Black" panose="020B0A04020102020204" pitchFamily="34" charset="0"/>
                    </a:rPr>
                    <a:t>Исследование функции на монотонность и экстремумы</a:t>
                  </a:r>
                </a:p>
                <a:p>
                  <a:pPr marL="457200" indent="-457200">
                    <a:buFont typeface="+mj-lt"/>
                    <a:buAutoNum type="arabicPeriod"/>
                  </a:pPr>
                  <a:r>
                    <a:rPr lang="ru-RU" b="1" dirty="0" smtClean="0">
                      <a:solidFill>
                        <a:schemeClr val="bg1"/>
                      </a:solidFill>
                      <a:latin typeface="Arial Black" panose="020B0A04020102020204" pitchFamily="34" charset="0"/>
                    </a:rPr>
                    <a:t>Задачи на оптимизацию</a:t>
                  </a:r>
                </a:p>
                <a:p>
                  <a:pPr marL="457200" indent="-457200">
                    <a:buFont typeface="+mj-lt"/>
                    <a:buAutoNum type="arabicPeriod"/>
                  </a:pPr>
                  <a:r>
                    <a:rPr lang="ru-RU" b="1" dirty="0" smtClean="0">
                      <a:solidFill>
                        <a:schemeClr val="bg1"/>
                      </a:solidFill>
                      <a:latin typeface="Arial Black" panose="020B0A04020102020204" pitchFamily="34" charset="0"/>
                    </a:rPr>
                    <a:t>Угловой коэффициент касательной</a:t>
                  </a:r>
                </a:p>
                <a:p>
                  <a:pPr marL="457200" indent="-457200">
                    <a:buFont typeface="+mj-lt"/>
                    <a:buAutoNum type="arabicPeriod"/>
                  </a:pPr>
                  <a:r>
                    <a:rPr lang="ru-RU" b="1" dirty="0" smtClean="0">
                      <a:solidFill>
                        <a:schemeClr val="bg1"/>
                      </a:solidFill>
                      <a:latin typeface="Arial Black" panose="020B0A04020102020204" pitchFamily="34" charset="0"/>
                    </a:rPr>
                    <a:t>Построение графиков функций</a:t>
                  </a:r>
                </a:p>
                <a:p>
                  <a:pPr marL="457200" indent="-457200">
                    <a:buFont typeface="+mj-lt"/>
                    <a:buAutoNum type="arabicPeriod"/>
                  </a:pPr>
                  <a:r>
                    <a:rPr lang="ru-RU" b="1" dirty="0" smtClean="0">
                      <a:solidFill>
                        <a:schemeClr val="bg1"/>
                      </a:solidFill>
                      <a:latin typeface="Arial Black" panose="020B0A04020102020204" pitchFamily="34" charset="0"/>
                    </a:rPr>
                    <a:t>Мгновенная скорость материальной точки</a:t>
                  </a:r>
                </a:p>
                <a:p>
                  <a:pPr marL="457200" indent="-457200">
                    <a:buFont typeface="+mj-lt"/>
                    <a:buAutoNum type="arabicPeriod"/>
                  </a:pPr>
                  <a:r>
                    <a:rPr lang="ru-RU" b="1" dirty="0" smtClean="0">
                      <a:solidFill>
                        <a:schemeClr val="bg1"/>
                      </a:solidFill>
                      <a:latin typeface="Arial Black" panose="020B0A04020102020204" pitchFamily="34" charset="0"/>
                    </a:rPr>
                    <a:t>Правила дифференцирования</a:t>
                  </a:r>
                </a:p>
                <a:p>
                  <a:pPr marL="457200" indent="-457200">
                    <a:buFont typeface="+mj-lt"/>
                    <a:buAutoNum type="arabicPeriod"/>
                  </a:pPr>
                  <a:r>
                    <a:rPr lang="ru-RU" b="1" dirty="0" smtClean="0">
                      <a:solidFill>
                        <a:schemeClr val="bg1"/>
                      </a:solidFill>
                      <a:latin typeface="Arial Black" panose="020B0A04020102020204" pitchFamily="34" charset="0"/>
                    </a:rPr>
                    <a:t>Уравнение касательной к графику функции</a:t>
                  </a:r>
                </a:p>
                <a:p>
                  <a:pPr marL="457200" indent="-457200">
                    <a:buFont typeface="+mj-lt"/>
                    <a:buAutoNum type="arabicPeriod"/>
                  </a:pPr>
                  <a:r>
                    <a:rPr lang="ru-RU" b="1" dirty="0" smtClean="0">
                      <a:solidFill>
                        <a:schemeClr val="bg1"/>
                      </a:solidFill>
                      <a:latin typeface="Arial Black" panose="020B0A04020102020204" pitchFamily="34" charset="0"/>
                    </a:rPr>
                    <a:t>Задачи на движение материальной точки</a:t>
                  </a:r>
                </a:p>
                <a:p>
                  <a:pPr marL="457200" indent="-457200">
                    <a:buFont typeface="+mj-lt"/>
                    <a:buAutoNum type="arabicPeriod"/>
                  </a:pPr>
                  <a:r>
                    <a:rPr lang="ru-RU" b="1" dirty="0" smtClean="0">
                      <a:solidFill>
                        <a:schemeClr val="bg1"/>
                      </a:solidFill>
                      <a:latin typeface="Arial Black" panose="020B0A04020102020204" pitchFamily="34" charset="0"/>
                    </a:rPr>
                    <a:t>Нахождение наибольшего и наименьшего значений функции на промежутке</a:t>
                  </a:r>
                </a:p>
              </p:txBody>
            </p:sp>
            <p:grpSp>
              <p:nvGrpSpPr>
                <p:cNvPr id="132" name="Группа 131"/>
                <p:cNvGrpSpPr/>
                <p:nvPr/>
              </p:nvGrpSpPr>
              <p:grpSpPr>
                <a:xfrm>
                  <a:off x="5338337" y="2401290"/>
                  <a:ext cx="3001721" cy="3640896"/>
                  <a:chOff x="5338337" y="2401290"/>
                  <a:chExt cx="3001721" cy="3640896"/>
                </a:xfrm>
              </p:grpSpPr>
              <p:sp>
                <p:nvSpPr>
                  <p:cNvPr id="133" name="Овал 132"/>
                  <p:cNvSpPr/>
                  <p:nvPr/>
                </p:nvSpPr>
                <p:spPr>
                  <a:xfrm>
                    <a:off x="7394969" y="2428863"/>
                    <a:ext cx="771069" cy="652016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FF66FF">
                          <a:tint val="66000"/>
                          <a:satMod val="160000"/>
                        </a:srgbClr>
                      </a:gs>
                      <a:gs pos="50000">
                        <a:srgbClr val="FF66FF">
                          <a:tint val="44500"/>
                          <a:satMod val="160000"/>
                        </a:srgbClr>
                      </a:gs>
                      <a:gs pos="100000">
                        <a:srgbClr val="FF66FF">
                          <a:tint val="23500"/>
                          <a:satMod val="160000"/>
                        </a:srgbClr>
                      </a:gs>
                    </a:gsLst>
                    <a:lin ang="0" scaled="1"/>
                    <a:tileRect/>
                  </a:gra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34" name="Овал 133"/>
                  <p:cNvSpPr/>
                  <p:nvPr/>
                </p:nvSpPr>
                <p:spPr>
                  <a:xfrm>
                    <a:off x="7440484" y="3651662"/>
                    <a:ext cx="899574" cy="687376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FF66FF">
                          <a:tint val="66000"/>
                          <a:satMod val="160000"/>
                        </a:srgbClr>
                      </a:gs>
                      <a:gs pos="50000">
                        <a:srgbClr val="FF66FF">
                          <a:tint val="44500"/>
                          <a:satMod val="160000"/>
                        </a:srgbClr>
                      </a:gs>
                      <a:gs pos="100000">
                        <a:srgbClr val="FF66FF">
                          <a:tint val="23500"/>
                          <a:satMod val="160000"/>
                        </a:srgbClr>
                      </a:gs>
                    </a:gsLst>
                    <a:lin ang="0" scaled="1"/>
                    <a:tileRect/>
                  </a:gra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35" name="Овал 134"/>
                  <p:cNvSpPr/>
                  <p:nvPr/>
                </p:nvSpPr>
                <p:spPr>
                  <a:xfrm>
                    <a:off x="5338337" y="3651663"/>
                    <a:ext cx="817050" cy="652016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FF66FF">
                          <a:tint val="66000"/>
                          <a:satMod val="160000"/>
                        </a:srgbClr>
                      </a:gs>
                      <a:gs pos="50000">
                        <a:srgbClr val="FF66FF">
                          <a:tint val="44500"/>
                          <a:satMod val="160000"/>
                        </a:srgbClr>
                      </a:gs>
                      <a:gs pos="100000">
                        <a:srgbClr val="FF66FF">
                          <a:tint val="23500"/>
                          <a:satMod val="160000"/>
                        </a:srgbClr>
                      </a:gs>
                    </a:gsLst>
                    <a:lin ang="0" scaled="1"/>
                    <a:tileRect/>
                  </a:gra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36" name="Овал 135"/>
                  <p:cNvSpPr/>
                  <p:nvPr/>
                </p:nvSpPr>
                <p:spPr>
                  <a:xfrm>
                    <a:off x="5396993" y="4705838"/>
                    <a:ext cx="826158" cy="652016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FF66FF">
                          <a:tint val="66000"/>
                          <a:satMod val="160000"/>
                        </a:srgbClr>
                      </a:gs>
                      <a:gs pos="50000">
                        <a:srgbClr val="FF66FF">
                          <a:tint val="44500"/>
                          <a:satMod val="160000"/>
                        </a:srgbClr>
                      </a:gs>
                      <a:gs pos="100000">
                        <a:srgbClr val="FF66FF">
                          <a:tint val="23500"/>
                          <a:satMod val="160000"/>
                        </a:srgbClr>
                      </a:gs>
                    </a:gsLst>
                    <a:lin ang="0" scaled="1"/>
                    <a:tileRect/>
                  </a:gra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37" name="Овал 136"/>
                  <p:cNvSpPr/>
                  <p:nvPr/>
                </p:nvSpPr>
                <p:spPr>
                  <a:xfrm>
                    <a:off x="7421095" y="4700193"/>
                    <a:ext cx="718818" cy="652016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FF66FF">
                          <a:tint val="66000"/>
                          <a:satMod val="160000"/>
                        </a:srgbClr>
                      </a:gs>
                      <a:gs pos="50000">
                        <a:srgbClr val="FF66FF">
                          <a:tint val="44500"/>
                          <a:satMod val="160000"/>
                        </a:srgbClr>
                      </a:gs>
                      <a:gs pos="100000">
                        <a:srgbClr val="FF66FF">
                          <a:tint val="23500"/>
                          <a:satMod val="160000"/>
                        </a:srgbClr>
                      </a:gs>
                    </a:gsLst>
                    <a:lin ang="0" scaled="1"/>
                    <a:tileRect/>
                  </a:gra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38" name="Овал 137"/>
                  <p:cNvSpPr/>
                  <p:nvPr/>
                </p:nvSpPr>
                <p:spPr>
                  <a:xfrm>
                    <a:off x="6452335" y="5390170"/>
                    <a:ext cx="818630" cy="652016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FF66FF">
                          <a:tint val="66000"/>
                          <a:satMod val="160000"/>
                        </a:srgbClr>
                      </a:gs>
                      <a:gs pos="50000">
                        <a:srgbClr val="FF66FF">
                          <a:tint val="44500"/>
                          <a:satMod val="160000"/>
                        </a:srgbClr>
                      </a:gs>
                      <a:gs pos="100000">
                        <a:srgbClr val="FF66FF">
                          <a:tint val="23500"/>
                          <a:satMod val="160000"/>
                        </a:srgbClr>
                      </a:gs>
                    </a:gsLst>
                    <a:lin ang="0" scaled="1"/>
                    <a:tileRect/>
                  </a:gra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cxnSp>
                <p:nvCxnSpPr>
                  <p:cNvPr id="139" name="Прямая со стрелкой 138"/>
                  <p:cNvCxnSpPr/>
                  <p:nvPr/>
                </p:nvCxnSpPr>
                <p:spPr>
                  <a:xfrm flipH="1">
                    <a:off x="6019724" y="3912855"/>
                    <a:ext cx="503238" cy="64815"/>
                  </a:xfrm>
                  <a:prstGeom prst="straightConnector1">
                    <a:avLst/>
                  </a:prstGeom>
                  <a:ln w="57150">
                    <a:solidFill>
                      <a:schemeClr val="accent2">
                        <a:lumMod val="75000"/>
                      </a:schemeClr>
                    </a:solidFill>
                    <a:headEnd type="none" w="med" len="med"/>
                    <a:tailEnd type="triangl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0" name="Прямая со стрелкой 139"/>
                  <p:cNvCxnSpPr/>
                  <p:nvPr/>
                </p:nvCxnSpPr>
                <p:spPr>
                  <a:xfrm>
                    <a:off x="7004832" y="3869781"/>
                    <a:ext cx="513418" cy="83028"/>
                  </a:xfrm>
                  <a:prstGeom prst="straightConnector1">
                    <a:avLst/>
                  </a:prstGeom>
                  <a:ln w="57150">
                    <a:solidFill>
                      <a:schemeClr val="accent2">
                        <a:lumMod val="75000"/>
                      </a:schemeClr>
                    </a:solidFill>
                    <a:headEnd type="none" w="med" len="med"/>
                    <a:tailEnd type="triangl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1" name="Прямая со стрелкой 140"/>
                  <p:cNvCxnSpPr/>
                  <p:nvPr/>
                </p:nvCxnSpPr>
                <p:spPr>
                  <a:xfrm flipH="1">
                    <a:off x="6019724" y="4766960"/>
                    <a:ext cx="586576" cy="259241"/>
                  </a:xfrm>
                  <a:prstGeom prst="straightConnector1">
                    <a:avLst/>
                  </a:prstGeom>
                  <a:ln w="57150">
                    <a:solidFill>
                      <a:schemeClr val="accent2">
                        <a:lumMod val="75000"/>
                      </a:schemeClr>
                    </a:solidFill>
                    <a:headEnd type="none" w="med" len="med"/>
                    <a:tailEnd type="triangl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2" name="Прямая со стрелкой 141"/>
                  <p:cNvCxnSpPr/>
                  <p:nvPr/>
                </p:nvCxnSpPr>
                <p:spPr>
                  <a:xfrm>
                    <a:off x="7004832" y="4766960"/>
                    <a:ext cx="575463" cy="259241"/>
                  </a:xfrm>
                  <a:prstGeom prst="straightConnector1">
                    <a:avLst/>
                  </a:prstGeom>
                  <a:ln w="57150">
                    <a:solidFill>
                      <a:schemeClr val="accent2">
                        <a:lumMod val="75000"/>
                      </a:schemeClr>
                    </a:solidFill>
                    <a:headEnd type="none" w="med" len="med"/>
                    <a:tailEnd type="triangl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3" name="Прямая со стрелкой 142"/>
                  <p:cNvCxnSpPr/>
                  <p:nvPr/>
                </p:nvCxnSpPr>
                <p:spPr>
                  <a:xfrm>
                    <a:off x="6846113" y="5117466"/>
                    <a:ext cx="15538" cy="455023"/>
                  </a:xfrm>
                  <a:prstGeom prst="straightConnector1">
                    <a:avLst/>
                  </a:prstGeom>
                  <a:ln w="57150">
                    <a:solidFill>
                      <a:schemeClr val="accent2">
                        <a:lumMod val="75000"/>
                      </a:schemeClr>
                    </a:solidFill>
                    <a:headEnd type="none" w="med" len="med"/>
                    <a:tailEnd type="triangl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44" name="Овал 143"/>
                  <p:cNvSpPr/>
                  <p:nvPr/>
                </p:nvSpPr>
                <p:spPr>
                  <a:xfrm>
                    <a:off x="5455959" y="2401290"/>
                    <a:ext cx="767191" cy="639253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FF66FF">
                          <a:tint val="66000"/>
                          <a:satMod val="160000"/>
                        </a:srgbClr>
                      </a:gs>
                      <a:gs pos="50000">
                        <a:srgbClr val="FF66FF">
                          <a:tint val="44500"/>
                          <a:satMod val="160000"/>
                        </a:srgbClr>
                      </a:gs>
                      <a:gs pos="100000">
                        <a:srgbClr val="FF66FF">
                          <a:tint val="23500"/>
                          <a:satMod val="160000"/>
                        </a:srgbClr>
                      </a:gs>
                    </a:gsLst>
                    <a:lin ang="0" scaled="1"/>
                    <a:tileRect/>
                  </a:gra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45" name="Овал 144"/>
                  <p:cNvSpPr/>
                  <p:nvPr/>
                </p:nvSpPr>
                <p:spPr>
                  <a:xfrm>
                    <a:off x="6428089" y="4552543"/>
                    <a:ext cx="818127" cy="652016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FF66FF">
                          <a:tint val="66000"/>
                          <a:satMod val="160000"/>
                        </a:srgbClr>
                      </a:gs>
                      <a:gs pos="50000">
                        <a:srgbClr val="FF66FF">
                          <a:tint val="44500"/>
                          <a:satMod val="160000"/>
                        </a:srgbClr>
                      </a:gs>
                      <a:gs pos="100000">
                        <a:srgbClr val="FF66FF">
                          <a:tint val="23500"/>
                          <a:satMod val="160000"/>
                        </a:srgbClr>
                      </a:gs>
                    </a:gsLst>
                    <a:lin ang="0" scaled="1"/>
                    <a:tileRect/>
                  </a:gra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46" name="Овал 145"/>
                  <p:cNvSpPr/>
                  <p:nvPr/>
                </p:nvSpPr>
                <p:spPr>
                  <a:xfrm>
                    <a:off x="6428089" y="2716077"/>
                    <a:ext cx="760628" cy="652016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FF66FF">
                          <a:tint val="66000"/>
                          <a:satMod val="160000"/>
                        </a:srgbClr>
                      </a:gs>
                      <a:gs pos="50000">
                        <a:srgbClr val="FF66FF">
                          <a:tint val="44500"/>
                          <a:satMod val="160000"/>
                        </a:srgbClr>
                      </a:gs>
                      <a:gs pos="100000">
                        <a:srgbClr val="FF66FF">
                          <a:tint val="23500"/>
                          <a:satMod val="160000"/>
                        </a:srgbClr>
                      </a:gs>
                    </a:gsLst>
                    <a:lin ang="0" scaled="1"/>
                    <a:tileRect/>
                  </a:gra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cxnSp>
                <p:nvCxnSpPr>
                  <p:cNvPr id="147" name="Прямая со стрелкой 146"/>
                  <p:cNvCxnSpPr/>
                  <p:nvPr/>
                </p:nvCxnSpPr>
                <p:spPr>
                  <a:xfrm>
                    <a:off x="6223150" y="2817233"/>
                    <a:ext cx="383150" cy="224851"/>
                  </a:xfrm>
                  <a:prstGeom prst="straightConnector1">
                    <a:avLst/>
                  </a:prstGeom>
                  <a:ln w="57150">
                    <a:solidFill>
                      <a:schemeClr val="accent2">
                        <a:lumMod val="75000"/>
                      </a:schemeClr>
                    </a:solidFill>
                    <a:headEnd type="none" w="med" len="med"/>
                    <a:tailEnd type="triangl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9" name="Прямая со стрелкой 148"/>
                  <p:cNvCxnSpPr/>
                  <p:nvPr/>
                </p:nvCxnSpPr>
                <p:spPr>
                  <a:xfrm>
                    <a:off x="6815515" y="4239056"/>
                    <a:ext cx="0" cy="466782"/>
                  </a:xfrm>
                  <a:prstGeom prst="straightConnector1">
                    <a:avLst/>
                  </a:prstGeom>
                  <a:ln w="57150">
                    <a:solidFill>
                      <a:schemeClr val="accent2">
                        <a:lumMod val="75000"/>
                      </a:schemeClr>
                    </a:solidFill>
                    <a:headEnd type="none" w="med" len="med"/>
                    <a:tailEnd type="triangl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50" name="Овал 149"/>
                  <p:cNvSpPr/>
                  <p:nvPr/>
                </p:nvSpPr>
                <p:spPr>
                  <a:xfrm>
                    <a:off x="6371833" y="3651664"/>
                    <a:ext cx="804645" cy="687375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FF66FF">
                          <a:tint val="66000"/>
                          <a:satMod val="160000"/>
                        </a:srgbClr>
                      </a:gs>
                      <a:gs pos="50000">
                        <a:srgbClr val="FF66FF">
                          <a:tint val="44500"/>
                          <a:satMod val="160000"/>
                        </a:srgbClr>
                      </a:gs>
                      <a:gs pos="100000">
                        <a:srgbClr val="FF66FF">
                          <a:tint val="23500"/>
                          <a:satMod val="160000"/>
                        </a:srgbClr>
                      </a:gs>
                    </a:gsLst>
                    <a:lin ang="0" scaled="1"/>
                    <a:tileRect/>
                  </a:gra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cxnSp>
                <p:nvCxnSpPr>
                  <p:cNvPr id="151" name="Прямая со стрелкой 150"/>
                  <p:cNvCxnSpPr/>
                  <p:nvPr/>
                </p:nvCxnSpPr>
                <p:spPr>
                  <a:xfrm flipH="1">
                    <a:off x="6774154" y="3376743"/>
                    <a:ext cx="1" cy="444375"/>
                  </a:xfrm>
                  <a:prstGeom prst="straightConnector1">
                    <a:avLst/>
                  </a:prstGeom>
                  <a:ln w="57150">
                    <a:solidFill>
                      <a:schemeClr val="accent2">
                        <a:lumMod val="75000"/>
                      </a:schemeClr>
                    </a:solidFill>
                    <a:headEnd type="none" w="med" len="med"/>
                    <a:tailEnd type="triangl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4" name="Прямая со стрелкой 153"/>
                  <p:cNvCxnSpPr>
                    <a:endCxn id="135" idx="0"/>
                  </p:cNvCxnSpPr>
                  <p:nvPr/>
                </p:nvCxnSpPr>
                <p:spPr>
                  <a:xfrm flipH="1">
                    <a:off x="5746863" y="3057436"/>
                    <a:ext cx="103908" cy="594227"/>
                  </a:xfrm>
                  <a:prstGeom prst="straightConnector1">
                    <a:avLst/>
                  </a:prstGeom>
                  <a:ln w="57150">
                    <a:solidFill>
                      <a:schemeClr val="accent2">
                        <a:lumMod val="75000"/>
                      </a:schemeClr>
                    </a:solidFill>
                    <a:headEnd type="none" w="med" len="med"/>
                    <a:tailEnd type="triangl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6" name="Прямая со стрелкой 155"/>
                  <p:cNvCxnSpPr/>
                  <p:nvPr/>
                </p:nvCxnSpPr>
                <p:spPr>
                  <a:xfrm>
                    <a:off x="7760152" y="3079630"/>
                    <a:ext cx="103908" cy="594227"/>
                  </a:xfrm>
                  <a:prstGeom prst="straightConnector1">
                    <a:avLst/>
                  </a:prstGeom>
                  <a:ln w="57150">
                    <a:solidFill>
                      <a:schemeClr val="accent2">
                        <a:lumMod val="75000"/>
                      </a:schemeClr>
                    </a:solidFill>
                    <a:headEnd type="none" w="med" len="med"/>
                    <a:tailEnd type="triangl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0" name="Прямая со стрелкой 159"/>
                  <p:cNvCxnSpPr/>
                  <p:nvPr/>
                </p:nvCxnSpPr>
                <p:spPr>
                  <a:xfrm flipH="1">
                    <a:off x="7010722" y="2799355"/>
                    <a:ext cx="383150" cy="224851"/>
                  </a:xfrm>
                  <a:prstGeom prst="straightConnector1">
                    <a:avLst/>
                  </a:prstGeom>
                  <a:ln w="57150">
                    <a:solidFill>
                      <a:schemeClr val="accent2">
                        <a:lumMod val="75000"/>
                      </a:schemeClr>
                    </a:solidFill>
                    <a:headEnd type="none" w="med" len="med"/>
                    <a:tailEnd type="triangl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23" name="Полилиния 122"/>
              <p:cNvSpPr/>
              <p:nvPr/>
            </p:nvSpPr>
            <p:spPr>
              <a:xfrm>
                <a:off x="6615028" y="1138322"/>
                <a:ext cx="663245" cy="1128434"/>
              </a:xfrm>
              <a:custGeom>
                <a:avLst/>
                <a:gdLst>
                  <a:gd name="connsiteX0" fmla="*/ 431074 w 663245"/>
                  <a:gd name="connsiteY0" fmla="*/ 1685109 h 1685109"/>
                  <a:gd name="connsiteX1" fmla="*/ 418011 w 663245"/>
                  <a:gd name="connsiteY1" fmla="*/ 1254035 h 1685109"/>
                  <a:gd name="connsiteX2" fmla="*/ 391886 w 663245"/>
                  <a:gd name="connsiteY2" fmla="*/ 1175657 h 1685109"/>
                  <a:gd name="connsiteX3" fmla="*/ 313508 w 663245"/>
                  <a:gd name="connsiteY3" fmla="*/ 1149532 h 1685109"/>
                  <a:gd name="connsiteX4" fmla="*/ 13063 w 663245"/>
                  <a:gd name="connsiteY4" fmla="*/ 1201783 h 1685109"/>
                  <a:gd name="connsiteX5" fmla="*/ 0 w 663245"/>
                  <a:gd name="connsiteY5" fmla="*/ 1240972 h 1685109"/>
                  <a:gd name="connsiteX6" fmla="*/ 13063 w 663245"/>
                  <a:gd name="connsiteY6" fmla="*/ 1436915 h 1685109"/>
                  <a:gd name="connsiteX7" fmla="*/ 52251 w 663245"/>
                  <a:gd name="connsiteY7" fmla="*/ 1449977 h 1685109"/>
                  <a:gd name="connsiteX8" fmla="*/ 287383 w 663245"/>
                  <a:gd name="connsiteY8" fmla="*/ 1436915 h 1685109"/>
                  <a:gd name="connsiteX9" fmla="*/ 326571 w 663245"/>
                  <a:gd name="connsiteY9" fmla="*/ 1410789 h 1685109"/>
                  <a:gd name="connsiteX10" fmla="*/ 365760 w 663245"/>
                  <a:gd name="connsiteY10" fmla="*/ 1397726 h 1685109"/>
                  <a:gd name="connsiteX11" fmla="*/ 418011 w 663245"/>
                  <a:gd name="connsiteY11" fmla="*/ 1319349 h 1685109"/>
                  <a:gd name="connsiteX12" fmla="*/ 444137 w 663245"/>
                  <a:gd name="connsiteY12" fmla="*/ 1280160 h 1685109"/>
                  <a:gd name="connsiteX13" fmla="*/ 509451 w 663245"/>
                  <a:gd name="connsiteY13" fmla="*/ 1188720 h 1685109"/>
                  <a:gd name="connsiteX14" fmla="*/ 535577 w 663245"/>
                  <a:gd name="connsiteY14" fmla="*/ 1136469 h 1685109"/>
                  <a:gd name="connsiteX15" fmla="*/ 548640 w 663245"/>
                  <a:gd name="connsiteY15" fmla="*/ 1084217 h 1685109"/>
                  <a:gd name="connsiteX16" fmla="*/ 574766 w 663245"/>
                  <a:gd name="connsiteY16" fmla="*/ 992777 h 1685109"/>
                  <a:gd name="connsiteX17" fmla="*/ 561703 w 663245"/>
                  <a:gd name="connsiteY17" fmla="*/ 587829 h 1685109"/>
                  <a:gd name="connsiteX18" fmla="*/ 522514 w 663245"/>
                  <a:gd name="connsiteY18" fmla="*/ 535577 h 1685109"/>
                  <a:gd name="connsiteX19" fmla="*/ 496388 w 663245"/>
                  <a:gd name="connsiteY19" fmla="*/ 496389 h 1685109"/>
                  <a:gd name="connsiteX20" fmla="*/ 378823 w 663245"/>
                  <a:gd name="connsiteY20" fmla="*/ 431075 h 1685109"/>
                  <a:gd name="connsiteX21" fmla="*/ 104503 w 663245"/>
                  <a:gd name="connsiteY21" fmla="*/ 444137 h 1685109"/>
                  <a:gd name="connsiteX22" fmla="*/ 91440 w 663245"/>
                  <a:gd name="connsiteY22" fmla="*/ 483326 h 1685109"/>
                  <a:gd name="connsiteX23" fmla="*/ 65314 w 663245"/>
                  <a:gd name="connsiteY23" fmla="*/ 522515 h 1685109"/>
                  <a:gd name="connsiteX24" fmla="*/ 39188 w 663245"/>
                  <a:gd name="connsiteY24" fmla="*/ 600892 h 1685109"/>
                  <a:gd name="connsiteX25" fmla="*/ 52251 w 663245"/>
                  <a:gd name="connsiteY25" fmla="*/ 796835 h 1685109"/>
                  <a:gd name="connsiteX26" fmla="*/ 169817 w 663245"/>
                  <a:gd name="connsiteY26" fmla="*/ 862149 h 1685109"/>
                  <a:gd name="connsiteX27" fmla="*/ 209006 w 663245"/>
                  <a:gd name="connsiteY27" fmla="*/ 888275 h 1685109"/>
                  <a:gd name="connsiteX28" fmla="*/ 248194 w 663245"/>
                  <a:gd name="connsiteY28" fmla="*/ 901337 h 1685109"/>
                  <a:gd name="connsiteX29" fmla="*/ 535577 w 663245"/>
                  <a:gd name="connsiteY29" fmla="*/ 888275 h 1685109"/>
                  <a:gd name="connsiteX30" fmla="*/ 561703 w 663245"/>
                  <a:gd name="connsiteY30" fmla="*/ 849086 h 1685109"/>
                  <a:gd name="connsiteX31" fmla="*/ 587828 w 663245"/>
                  <a:gd name="connsiteY31" fmla="*/ 796835 h 1685109"/>
                  <a:gd name="connsiteX32" fmla="*/ 613954 w 663245"/>
                  <a:gd name="connsiteY32" fmla="*/ 718457 h 1685109"/>
                  <a:gd name="connsiteX33" fmla="*/ 627017 w 663245"/>
                  <a:gd name="connsiteY33" fmla="*/ 574766 h 1685109"/>
                  <a:gd name="connsiteX34" fmla="*/ 574766 w 663245"/>
                  <a:gd name="connsiteY34" fmla="*/ 169817 h 1685109"/>
                  <a:gd name="connsiteX35" fmla="*/ 326571 w 663245"/>
                  <a:gd name="connsiteY35" fmla="*/ 182880 h 1685109"/>
                  <a:gd name="connsiteX36" fmla="*/ 339634 w 663245"/>
                  <a:gd name="connsiteY36" fmla="*/ 248195 h 1685109"/>
                  <a:gd name="connsiteX37" fmla="*/ 418011 w 663245"/>
                  <a:gd name="connsiteY37" fmla="*/ 287383 h 1685109"/>
                  <a:gd name="connsiteX38" fmla="*/ 561703 w 663245"/>
                  <a:gd name="connsiteY38" fmla="*/ 235132 h 1685109"/>
                  <a:gd name="connsiteX39" fmla="*/ 574766 w 663245"/>
                  <a:gd name="connsiteY39" fmla="*/ 195943 h 1685109"/>
                  <a:gd name="connsiteX40" fmla="*/ 535577 w 663245"/>
                  <a:gd name="connsiteY40" fmla="*/ 0 h 1685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663245" h="1685109">
                    <a:moveTo>
                      <a:pt x="431074" y="1685109"/>
                    </a:moveTo>
                    <a:cubicBezTo>
                      <a:pt x="426720" y="1541418"/>
                      <a:pt x="429037" y="1397369"/>
                      <a:pt x="418011" y="1254035"/>
                    </a:cubicBezTo>
                    <a:cubicBezTo>
                      <a:pt x="415899" y="1226577"/>
                      <a:pt x="418012" y="1184365"/>
                      <a:pt x="391886" y="1175657"/>
                    </a:cubicBezTo>
                    <a:lnTo>
                      <a:pt x="313508" y="1149532"/>
                    </a:lnTo>
                    <a:cubicBezTo>
                      <a:pt x="197935" y="1155311"/>
                      <a:pt x="79133" y="1102678"/>
                      <a:pt x="13063" y="1201783"/>
                    </a:cubicBezTo>
                    <a:cubicBezTo>
                      <a:pt x="5425" y="1213240"/>
                      <a:pt x="4354" y="1227909"/>
                      <a:pt x="0" y="1240972"/>
                    </a:cubicBezTo>
                    <a:cubicBezTo>
                      <a:pt x="4354" y="1306286"/>
                      <a:pt x="-2813" y="1373410"/>
                      <a:pt x="13063" y="1436915"/>
                    </a:cubicBezTo>
                    <a:cubicBezTo>
                      <a:pt x="16403" y="1450273"/>
                      <a:pt x="38482" y="1449977"/>
                      <a:pt x="52251" y="1449977"/>
                    </a:cubicBezTo>
                    <a:cubicBezTo>
                      <a:pt x="130749" y="1449977"/>
                      <a:pt x="209006" y="1441269"/>
                      <a:pt x="287383" y="1436915"/>
                    </a:cubicBezTo>
                    <a:cubicBezTo>
                      <a:pt x="300446" y="1428206"/>
                      <a:pt x="312529" y="1417810"/>
                      <a:pt x="326571" y="1410789"/>
                    </a:cubicBezTo>
                    <a:cubicBezTo>
                      <a:pt x="338887" y="1404631"/>
                      <a:pt x="356023" y="1407463"/>
                      <a:pt x="365760" y="1397726"/>
                    </a:cubicBezTo>
                    <a:cubicBezTo>
                      <a:pt x="387963" y="1375523"/>
                      <a:pt x="400594" y="1345475"/>
                      <a:pt x="418011" y="1319349"/>
                    </a:cubicBezTo>
                    <a:cubicBezTo>
                      <a:pt x="426720" y="1306286"/>
                      <a:pt x="434717" y="1292720"/>
                      <a:pt x="444137" y="1280160"/>
                    </a:cubicBezTo>
                    <a:cubicBezTo>
                      <a:pt x="460969" y="1257718"/>
                      <a:pt x="494164" y="1215472"/>
                      <a:pt x="509451" y="1188720"/>
                    </a:cubicBezTo>
                    <a:cubicBezTo>
                      <a:pt x="519112" y="1171813"/>
                      <a:pt x="526868" y="1153886"/>
                      <a:pt x="535577" y="1136469"/>
                    </a:cubicBezTo>
                    <a:cubicBezTo>
                      <a:pt x="539931" y="1119052"/>
                      <a:pt x="543708" y="1101480"/>
                      <a:pt x="548640" y="1084217"/>
                    </a:cubicBezTo>
                    <a:cubicBezTo>
                      <a:pt x="586121" y="953035"/>
                      <a:pt x="533928" y="1156128"/>
                      <a:pt x="574766" y="992777"/>
                    </a:cubicBezTo>
                    <a:cubicBezTo>
                      <a:pt x="570412" y="857794"/>
                      <a:pt x="577038" y="722008"/>
                      <a:pt x="561703" y="587829"/>
                    </a:cubicBezTo>
                    <a:cubicBezTo>
                      <a:pt x="559231" y="566198"/>
                      <a:pt x="535169" y="553293"/>
                      <a:pt x="522514" y="535577"/>
                    </a:cubicBezTo>
                    <a:cubicBezTo>
                      <a:pt x="513389" y="522802"/>
                      <a:pt x="508203" y="506727"/>
                      <a:pt x="496388" y="496389"/>
                    </a:cubicBezTo>
                    <a:cubicBezTo>
                      <a:pt x="441103" y="448015"/>
                      <a:pt x="432649" y="449016"/>
                      <a:pt x="378823" y="431075"/>
                    </a:cubicBezTo>
                    <a:cubicBezTo>
                      <a:pt x="287383" y="435429"/>
                      <a:pt x="194570" y="427761"/>
                      <a:pt x="104503" y="444137"/>
                    </a:cubicBezTo>
                    <a:cubicBezTo>
                      <a:pt x="90955" y="446600"/>
                      <a:pt x="97598" y="471010"/>
                      <a:pt x="91440" y="483326"/>
                    </a:cubicBezTo>
                    <a:cubicBezTo>
                      <a:pt x="84419" y="497368"/>
                      <a:pt x="71690" y="508168"/>
                      <a:pt x="65314" y="522515"/>
                    </a:cubicBezTo>
                    <a:cubicBezTo>
                      <a:pt x="54129" y="547680"/>
                      <a:pt x="39188" y="600892"/>
                      <a:pt x="39188" y="600892"/>
                    </a:cubicBezTo>
                    <a:cubicBezTo>
                      <a:pt x="43542" y="666206"/>
                      <a:pt x="29621" y="735412"/>
                      <a:pt x="52251" y="796835"/>
                    </a:cubicBezTo>
                    <a:cubicBezTo>
                      <a:pt x="70852" y="847322"/>
                      <a:pt x="132079" y="843280"/>
                      <a:pt x="169817" y="862149"/>
                    </a:cubicBezTo>
                    <a:cubicBezTo>
                      <a:pt x="183859" y="869170"/>
                      <a:pt x="194964" y="881254"/>
                      <a:pt x="209006" y="888275"/>
                    </a:cubicBezTo>
                    <a:cubicBezTo>
                      <a:pt x="221322" y="894433"/>
                      <a:pt x="235131" y="896983"/>
                      <a:pt x="248194" y="901337"/>
                    </a:cubicBezTo>
                    <a:cubicBezTo>
                      <a:pt x="343988" y="896983"/>
                      <a:pt x="440988" y="904040"/>
                      <a:pt x="535577" y="888275"/>
                    </a:cubicBezTo>
                    <a:cubicBezTo>
                      <a:pt x="551063" y="885694"/>
                      <a:pt x="553914" y="862717"/>
                      <a:pt x="561703" y="849086"/>
                    </a:cubicBezTo>
                    <a:cubicBezTo>
                      <a:pt x="571364" y="832179"/>
                      <a:pt x="580596" y="814915"/>
                      <a:pt x="587828" y="796835"/>
                    </a:cubicBezTo>
                    <a:cubicBezTo>
                      <a:pt x="598056" y="771265"/>
                      <a:pt x="613954" y="718457"/>
                      <a:pt x="613954" y="718457"/>
                    </a:cubicBezTo>
                    <a:cubicBezTo>
                      <a:pt x="618308" y="670560"/>
                      <a:pt x="627017" y="622861"/>
                      <a:pt x="627017" y="574766"/>
                    </a:cubicBezTo>
                    <a:cubicBezTo>
                      <a:pt x="627017" y="173626"/>
                      <a:pt x="736523" y="223737"/>
                      <a:pt x="574766" y="169817"/>
                    </a:cubicBezTo>
                    <a:cubicBezTo>
                      <a:pt x="492034" y="174171"/>
                      <a:pt x="405166" y="156682"/>
                      <a:pt x="326571" y="182880"/>
                    </a:cubicBezTo>
                    <a:cubicBezTo>
                      <a:pt x="305508" y="189901"/>
                      <a:pt x="328618" y="228918"/>
                      <a:pt x="339634" y="248195"/>
                    </a:cubicBezTo>
                    <a:cubicBezTo>
                      <a:pt x="351550" y="269047"/>
                      <a:pt x="397897" y="280678"/>
                      <a:pt x="418011" y="287383"/>
                    </a:cubicBezTo>
                    <a:cubicBezTo>
                      <a:pt x="519269" y="276132"/>
                      <a:pt x="526411" y="305716"/>
                      <a:pt x="561703" y="235132"/>
                    </a:cubicBezTo>
                    <a:cubicBezTo>
                      <a:pt x="567861" y="222816"/>
                      <a:pt x="570412" y="209006"/>
                      <a:pt x="574766" y="195943"/>
                    </a:cubicBezTo>
                    <a:cubicBezTo>
                      <a:pt x="561009" y="3351"/>
                      <a:pt x="616366" y="40395"/>
                      <a:pt x="535577" y="0"/>
                    </a:cubicBezTo>
                  </a:path>
                </a:pathLst>
              </a:custGeom>
              <a:no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4" name="Полилиния 123"/>
              <p:cNvSpPr/>
              <p:nvPr/>
            </p:nvSpPr>
            <p:spPr>
              <a:xfrm>
                <a:off x="5513277" y="709803"/>
                <a:ext cx="1214846" cy="1342692"/>
              </a:xfrm>
              <a:custGeom>
                <a:avLst/>
                <a:gdLst>
                  <a:gd name="connsiteX0" fmla="*/ 1175658 w 1214846"/>
                  <a:gd name="connsiteY0" fmla="*/ 679268 h 1227908"/>
                  <a:gd name="connsiteX1" fmla="*/ 1175658 w 1214846"/>
                  <a:gd name="connsiteY1" fmla="*/ 679268 h 1227908"/>
                  <a:gd name="connsiteX2" fmla="*/ 1149532 w 1214846"/>
                  <a:gd name="connsiteY2" fmla="*/ 274320 h 1227908"/>
                  <a:gd name="connsiteX3" fmla="*/ 1136469 w 1214846"/>
                  <a:gd name="connsiteY3" fmla="*/ 222068 h 1227908"/>
                  <a:gd name="connsiteX4" fmla="*/ 1110343 w 1214846"/>
                  <a:gd name="connsiteY4" fmla="*/ 182880 h 1227908"/>
                  <a:gd name="connsiteX5" fmla="*/ 1058092 w 1214846"/>
                  <a:gd name="connsiteY5" fmla="*/ 91440 h 1227908"/>
                  <a:gd name="connsiteX6" fmla="*/ 1045029 w 1214846"/>
                  <a:gd name="connsiteY6" fmla="*/ 52251 h 1227908"/>
                  <a:gd name="connsiteX7" fmla="*/ 1005840 w 1214846"/>
                  <a:gd name="connsiteY7" fmla="*/ 0 h 1227908"/>
                  <a:gd name="connsiteX8" fmla="*/ 1005840 w 1214846"/>
                  <a:gd name="connsiteY8" fmla="*/ 0 h 1227908"/>
                  <a:gd name="connsiteX9" fmla="*/ 914400 w 1214846"/>
                  <a:gd name="connsiteY9" fmla="*/ 209005 h 1227908"/>
                  <a:gd name="connsiteX10" fmla="*/ 901338 w 1214846"/>
                  <a:gd name="connsiteY10" fmla="*/ 248194 h 1227908"/>
                  <a:gd name="connsiteX11" fmla="*/ 888275 w 1214846"/>
                  <a:gd name="connsiteY11" fmla="*/ 300445 h 1227908"/>
                  <a:gd name="connsiteX12" fmla="*/ 875212 w 1214846"/>
                  <a:gd name="connsiteY12" fmla="*/ 339634 h 1227908"/>
                  <a:gd name="connsiteX13" fmla="*/ 875212 w 1214846"/>
                  <a:gd name="connsiteY13" fmla="*/ 339634 h 1227908"/>
                  <a:gd name="connsiteX14" fmla="*/ 718458 w 1214846"/>
                  <a:gd name="connsiteY14" fmla="*/ 287382 h 1227908"/>
                  <a:gd name="connsiteX15" fmla="*/ 679269 w 1214846"/>
                  <a:gd name="connsiteY15" fmla="*/ 235131 h 1227908"/>
                  <a:gd name="connsiteX16" fmla="*/ 548640 w 1214846"/>
                  <a:gd name="connsiteY16" fmla="*/ 143691 h 1227908"/>
                  <a:gd name="connsiteX17" fmla="*/ 509452 w 1214846"/>
                  <a:gd name="connsiteY17" fmla="*/ 117565 h 1227908"/>
                  <a:gd name="connsiteX18" fmla="*/ 431075 w 1214846"/>
                  <a:gd name="connsiteY18" fmla="*/ 78377 h 1227908"/>
                  <a:gd name="connsiteX19" fmla="*/ 274320 w 1214846"/>
                  <a:gd name="connsiteY19" fmla="*/ 65314 h 1227908"/>
                  <a:gd name="connsiteX20" fmla="*/ 391886 w 1214846"/>
                  <a:gd name="connsiteY20" fmla="*/ 457200 h 1227908"/>
                  <a:gd name="connsiteX21" fmla="*/ 0 w 1214846"/>
                  <a:gd name="connsiteY21" fmla="*/ 640080 h 1227908"/>
                  <a:gd name="connsiteX22" fmla="*/ 470263 w 1214846"/>
                  <a:gd name="connsiteY22" fmla="*/ 822960 h 1227908"/>
                  <a:gd name="connsiteX23" fmla="*/ 365760 w 1214846"/>
                  <a:gd name="connsiteY23" fmla="*/ 1227908 h 1227908"/>
                  <a:gd name="connsiteX24" fmla="*/ 809898 w 1214846"/>
                  <a:gd name="connsiteY24" fmla="*/ 992777 h 1227908"/>
                  <a:gd name="connsiteX25" fmla="*/ 966652 w 1214846"/>
                  <a:gd name="connsiteY25" fmla="*/ 1149531 h 1227908"/>
                  <a:gd name="connsiteX26" fmla="*/ 966652 w 1214846"/>
                  <a:gd name="connsiteY26" fmla="*/ 1188720 h 1227908"/>
                  <a:gd name="connsiteX27" fmla="*/ 1214846 w 1214846"/>
                  <a:gd name="connsiteY27" fmla="*/ 640080 h 1227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214846" h="1227908">
                    <a:moveTo>
                      <a:pt x="1175658" y="679268"/>
                    </a:moveTo>
                    <a:lnTo>
                      <a:pt x="1175658" y="679268"/>
                    </a:lnTo>
                    <a:cubicBezTo>
                      <a:pt x="1165928" y="426300"/>
                      <a:pt x="1183994" y="429397"/>
                      <a:pt x="1149532" y="274320"/>
                    </a:cubicBezTo>
                    <a:cubicBezTo>
                      <a:pt x="1145637" y="256794"/>
                      <a:pt x="1143541" y="238570"/>
                      <a:pt x="1136469" y="222068"/>
                    </a:cubicBezTo>
                    <a:cubicBezTo>
                      <a:pt x="1130285" y="207638"/>
                      <a:pt x="1118132" y="196511"/>
                      <a:pt x="1110343" y="182880"/>
                    </a:cubicBezTo>
                    <a:cubicBezTo>
                      <a:pt x="1044050" y="66866"/>
                      <a:pt x="1121744" y="186915"/>
                      <a:pt x="1058092" y="91440"/>
                    </a:cubicBezTo>
                    <a:cubicBezTo>
                      <a:pt x="1053738" y="78377"/>
                      <a:pt x="1051187" y="64567"/>
                      <a:pt x="1045029" y="52251"/>
                    </a:cubicBezTo>
                    <a:cubicBezTo>
                      <a:pt x="1030257" y="22707"/>
                      <a:pt x="1024212" y="18370"/>
                      <a:pt x="1005840" y="0"/>
                    </a:cubicBezTo>
                    <a:lnTo>
                      <a:pt x="1005840" y="0"/>
                    </a:lnTo>
                    <a:cubicBezTo>
                      <a:pt x="914839" y="145601"/>
                      <a:pt x="956308" y="55341"/>
                      <a:pt x="914400" y="209005"/>
                    </a:cubicBezTo>
                    <a:cubicBezTo>
                      <a:pt x="910777" y="222289"/>
                      <a:pt x="905121" y="234954"/>
                      <a:pt x="901338" y="248194"/>
                    </a:cubicBezTo>
                    <a:cubicBezTo>
                      <a:pt x="896406" y="265456"/>
                      <a:pt x="893207" y="283183"/>
                      <a:pt x="888275" y="300445"/>
                    </a:cubicBezTo>
                    <a:cubicBezTo>
                      <a:pt x="884492" y="313685"/>
                      <a:pt x="875212" y="339634"/>
                      <a:pt x="875212" y="339634"/>
                    </a:cubicBezTo>
                    <a:lnTo>
                      <a:pt x="875212" y="339634"/>
                    </a:lnTo>
                    <a:cubicBezTo>
                      <a:pt x="822961" y="322217"/>
                      <a:pt x="751505" y="331444"/>
                      <a:pt x="718458" y="287382"/>
                    </a:cubicBezTo>
                    <a:cubicBezTo>
                      <a:pt x="705395" y="269965"/>
                      <a:pt x="694664" y="250526"/>
                      <a:pt x="679269" y="235131"/>
                    </a:cubicBezTo>
                    <a:cubicBezTo>
                      <a:pt x="659921" y="215783"/>
                      <a:pt x="561452" y="152232"/>
                      <a:pt x="548640" y="143691"/>
                    </a:cubicBezTo>
                    <a:lnTo>
                      <a:pt x="509452" y="117565"/>
                    </a:lnTo>
                    <a:cubicBezTo>
                      <a:pt x="474225" y="94081"/>
                      <a:pt x="471633" y="87390"/>
                      <a:pt x="431075" y="78377"/>
                    </a:cubicBezTo>
                    <a:cubicBezTo>
                      <a:pt x="352965" y="61019"/>
                      <a:pt x="353501" y="65314"/>
                      <a:pt x="274320" y="65314"/>
                    </a:cubicBezTo>
                    <a:lnTo>
                      <a:pt x="391886" y="457200"/>
                    </a:lnTo>
                    <a:lnTo>
                      <a:pt x="0" y="640080"/>
                    </a:lnTo>
                    <a:lnTo>
                      <a:pt x="470263" y="822960"/>
                    </a:lnTo>
                    <a:lnTo>
                      <a:pt x="365760" y="1227908"/>
                    </a:lnTo>
                    <a:lnTo>
                      <a:pt x="809898" y="992777"/>
                    </a:lnTo>
                    <a:lnTo>
                      <a:pt x="966652" y="1149531"/>
                    </a:lnTo>
                    <a:lnTo>
                      <a:pt x="966652" y="1188720"/>
                    </a:lnTo>
                    <a:lnTo>
                      <a:pt x="1214846" y="640080"/>
                    </a:lnTo>
                  </a:path>
                </a:pathLst>
              </a:custGeom>
              <a:solidFill>
                <a:srgbClr val="3CD717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5" name="Полилиния 124"/>
              <p:cNvSpPr/>
              <p:nvPr/>
            </p:nvSpPr>
            <p:spPr>
              <a:xfrm>
                <a:off x="5573506" y="1323403"/>
                <a:ext cx="1123406" cy="143482"/>
              </a:xfrm>
              <a:custGeom>
                <a:avLst/>
                <a:gdLst>
                  <a:gd name="connsiteX0" fmla="*/ 1123406 w 1123406"/>
                  <a:gd name="connsiteY0" fmla="*/ 131216 h 131216"/>
                  <a:gd name="connsiteX1" fmla="*/ 718457 w 1123406"/>
                  <a:gd name="connsiteY1" fmla="*/ 588 h 131216"/>
                  <a:gd name="connsiteX2" fmla="*/ 0 w 1123406"/>
                  <a:gd name="connsiteY2" fmla="*/ 92028 h 131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23406" h="131216">
                    <a:moveTo>
                      <a:pt x="1123406" y="131216"/>
                    </a:moveTo>
                    <a:cubicBezTo>
                      <a:pt x="1014548" y="69167"/>
                      <a:pt x="905691" y="7119"/>
                      <a:pt x="718457" y="588"/>
                    </a:cubicBezTo>
                    <a:cubicBezTo>
                      <a:pt x="531223" y="-5943"/>
                      <a:pt x="265611" y="43042"/>
                      <a:pt x="0" y="92028"/>
                    </a:cubicBez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6" name="Полилиния 125"/>
              <p:cNvSpPr/>
              <p:nvPr/>
            </p:nvSpPr>
            <p:spPr>
              <a:xfrm>
                <a:off x="6453171" y="769980"/>
                <a:ext cx="82646" cy="599926"/>
              </a:xfrm>
              <a:custGeom>
                <a:avLst/>
                <a:gdLst>
                  <a:gd name="connsiteX0" fmla="*/ 0 w 82646"/>
                  <a:gd name="connsiteY0" fmla="*/ 548640 h 548640"/>
                  <a:gd name="connsiteX1" fmla="*/ 78377 w 82646"/>
                  <a:gd name="connsiteY1" fmla="*/ 365760 h 548640"/>
                  <a:gd name="connsiteX2" fmla="*/ 65314 w 82646"/>
                  <a:gd name="connsiteY2" fmla="*/ 0 h 548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646" h="548640">
                    <a:moveTo>
                      <a:pt x="0" y="548640"/>
                    </a:moveTo>
                    <a:cubicBezTo>
                      <a:pt x="33745" y="502920"/>
                      <a:pt x="67491" y="457200"/>
                      <a:pt x="78377" y="365760"/>
                    </a:cubicBezTo>
                    <a:cubicBezTo>
                      <a:pt x="89263" y="274320"/>
                      <a:pt x="77288" y="137160"/>
                      <a:pt x="65314" y="0"/>
                    </a:cubicBezTo>
                  </a:path>
                </a:pathLst>
              </a:custGeom>
              <a:noFill/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7" name="Полилиния 126"/>
              <p:cNvSpPr/>
              <p:nvPr/>
            </p:nvSpPr>
            <p:spPr>
              <a:xfrm>
                <a:off x="5885065" y="809180"/>
                <a:ext cx="287383" cy="514223"/>
              </a:xfrm>
              <a:custGeom>
                <a:avLst/>
                <a:gdLst>
                  <a:gd name="connsiteX0" fmla="*/ 287383 w 287383"/>
                  <a:gd name="connsiteY0" fmla="*/ 470263 h 470263"/>
                  <a:gd name="connsiteX1" fmla="*/ 235131 w 287383"/>
                  <a:gd name="connsiteY1" fmla="*/ 248194 h 470263"/>
                  <a:gd name="connsiteX2" fmla="*/ 0 w 287383"/>
                  <a:gd name="connsiteY2" fmla="*/ 0 h 470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7383" h="470263">
                    <a:moveTo>
                      <a:pt x="287383" y="470263"/>
                    </a:moveTo>
                    <a:cubicBezTo>
                      <a:pt x="285205" y="398417"/>
                      <a:pt x="283028" y="326571"/>
                      <a:pt x="235131" y="248194"/>
                    </a:cubicBezTo>
                    <a:cubicBezTo>
                      <a:pt x="187234" y="169817"/>
                      <a:pt x="93617" y="84908"/>
                      <a:pt x="0" y="0"/>
                    </a:cubicBezTo>
                  </a:path>
                </a:pathLst>
              </a:custGeom>
              <a:noFill/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8" name="Полилиния 127"/>
              <p:cNvSpPr/>
              <p:nvPr/>
            </p:nvSpPr>
            <p:spPr>
              <a:xfrm>
                <a:off x="5958206" y="1306349"/>
                <a:ext cx="253876" cy="685630"/>
              </a:xfrm>
              <a:custGeom>
                <a:avLst/>
                <a:gdLst>
                  <a:gd name="connsiteX0" fmla="*/ 222069 w 253876"/>
                  <a:gd name="connsiteY0" fmla="*/ 0 h 627017"/>
                  <a:gd name="connsiteX1" fmla="*/ 235131 w 253876"/>
                  <a:gd name="connsiteY1" fmla="*/ 222069 h 627017"/>
                  <a:gd name="connsiteX2" fmla="*/ 0 w 253876"/>
                  <a:gd name="connsiteY2" fmla="*/ 627017 h 627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3876" h="627017">
                    <a:moveTo>
                      <a:pt x="222069" y="0"/>
                    </a:moveTo>
                    <a:cubicBezTo>
                      <a:pt x="247106" y="58783"/>
                      <a:pt x="272143" y="117566"/>
                      <a:pt x="235131" y="222069"/>
                    </a:cubicBezTo>
                    <a:cubicBezTo>
                      <a:pt x="198119" y="326572"/>
                      <a:pt x="99059" y="476794"/>
                      <a:pt x="0" y="627017"/>
                    </a:cubicBezTo>
                  </a:path>
                </a:pathLst>
              </a:custGeom>
              <a:noFill/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9" name="Полилиния 128"/>
              <p:cNvSpPr/>
              <p:nvPr/>
            </p:nvSpPr>
            <p:spPr>
              <a:xfrm>
                <a:off x="6440127" y="1369906"/>
                <a:ext cx="54367" cy="614211"/>
              </a:xfrm>
              <a:custGeom>
                <a:avLst/>
                <a:gdLst>
                  <a:gd name="connsiteX0" fmla="*/ 0 w 54367"/>
                  <a:gd name="connsiteY0" fmla="*/ 0 h 561703"/>
                  <a:gd name="connsiteX1" fmla="*/ 52252 w 54367"/>
                  <a:gd name="connsiteY1" fmla="*/ 209006 h 561703"/>
                  <a:gd name="connsiteX2" fmla="*/ 39189 w 54367"/>
                  <a:gd name="connsiteY2" fmla="*/ 561703 h 561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4367" h="561703">
                    <a:moveTo>
                      <a:pt x="0" y="0"/>
                    </a:moveTo>
                    <a:cubicBezTo>
                      <a:pt x="22860" y="57694"/>
                      <a:pt x="45721" y="115389"/>
                      <a:pt x="52252" y="209006"/>
                    </a:cubicBezTo>
                    <a:cubicBezTo>
                      <a:pt x="58784" y="302623"/>
                      <a:pt x="48986" y="432163"/>
                      <a:pt x="39189" y="561703"/>
                    </a:cubicBezTo>
                  </a:path>
                </a:pathLst>
              </a:custGeom>
              <a:noFill/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52" name="TextBox 151"/>
            <p:cNvSpPr txBox="1"/>
            <p:nvPr/>
          </p:nvSpPr>
          <p:spPr>
            <a:xfrm>
              <a:off x="280516" y="160337"/>
              <a:ext cx="69979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 smtClean="0">
                  <a:solidFill>
                    <a:schemeClr val="accent2">
                      <a:lumMod val="50000"/>
                    </a:schemeClr>
                  </a:solidFill>
                  <a:latin typeface="+mj-lt"/>
                </a:rPr>
                <a:t>ЗАДАНИЕ 1. ОРГАНИЗУЙТЕ УЧЕБНЫЙ МАТЕРИАЛ ПО ТЕМЕ «ПРОИЗВОДНАЯ ФУНКЦИИ»</a:t>
              </a:r>
              <a:endParaRPr lang="ru-RU" sz="1600" dirty="0">
                <a:solidFill>
                  <a:schemeClr val="accent2">
                    <a:lumMod val="50000"/>
                  </a:schemeClr>
                </a:solidFill>
                <a:latin typeface="+mj-lt"/>
              </a:endParaRPr>
            </a:p>
          </p:txBody>
        </p:sp>
      </p:grpSp>
      <p:sp>
        <p:nvSpPr>
          <p:cNvPr id="90" name="TextBox 89"/>
          <p:cNvSpPr txBox="1"/>
          <p:nvPr/>
        </p:nvSpPr>
        <p:spPr>
          <a:xfrm>
            <a:off x="6447908" y="6505051"/>
            <a:ext cx="2166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ПО ЩЕЛЧКУ!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://30astr-os3.edusite.ru/images/knjiga20gi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16889" y="68573"/>
            <a:ext cx="1506325" cy="169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593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5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750"/>
                            </p:stCondLst>
                            <p:childTnLst>
                              <p:par>
                                <p:cTn id="4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75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250"/>
                            </p:stCondLst>
                            <p:childTnLst>
                              <p:par>
                                <p:cTn id="5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250"/>
                            </p:stCondLst>
                            <p:childTnLst>
                              <p:par>
                                <p:cTn id="5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750"/>
                            </p:stCondLst>
                            <p:childTnLst>
                              <p:par>
                                <p:cTn id="6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8" grpId="0" animBg="1"/>
      <p:bldP spid="40" grpId="0" animBg="1"/>
      <p:bldP spid="2" grpId="0"/>
      <p:bldP spid="113" grpId="0" animBg="1"/>
      <p:bldP spid="19" grpId="0" animBg="1"/>
      <p:bldP spid="30" grpId="0" animBg="1"/>
      <p:bldP spid="115" grpId="0" animBg="1"/>
      <p:bldP spid="38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7848872" cy="720080"/>
          </a:xfrm>
        </p:spPr>
        <p:txBody>
          <a:bodyPr/>
          <a:lstStyle/>
          <a:p>
            <a:pPr algn="ctr"/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Задание 2. решите Кроссворд по теме «производная функции»</a:t>
            </a:r>
            <a:endParaRPr lang="ru-RU" sz="1800" dirty="0">
              <a:solidFill>
                <a:schemeClr val="accent2">
                  <a:lumMod val="50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Текст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107504" y="764704"/>
                <a:ext cx="7632848" cy="5616624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ru-RU" sz="2000" b="1" dirty="0" smtClean="0">
                    <a:solidFill>
                      <a:srgbClr val="C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По горизонтали:</a:t>
                </a:r>
                <a:r>
                  <a:rPr lang="ru-RU" sz="2000" b="1" dirty="0">
                    <a:solidFill>
                      <a:srgbClr val="C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2000" b="1" dirty="0" smtClean="0">
                    <a:solidFill>
                      <a:srgbClr val="C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ru-RU" sz="2000" b="1" i="0" dirty="0" smtClean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1</a:t>
                </a:r>
                <a:r>
                  <a:rPr lang="ru-RU" sz="2000" b="1" i="0" dirty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. Производная функции, задающей закон движения материальной точки. </a:t>
                </a:r>
                <a:r>
                  <a:rPr lang="en-US" sz="2000" b="1" i="0" dirty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ru-RU" sz="2000" b="1" i="0" dirty="0" smtClean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2</a:t>
                </a:r>
                <a:r>
                  <a:rPr lang="ru-RU" sz="2000" b="1" i="0" dirty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. </a:t>
                </a:r>
                <a:r>
                  <a:rPr lang="en-US" sz="2000" b="1" i="0" dirty="0" smtClean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ru-RU" sz="2000" b="1" i="0" dirty="0" smtClean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Слово </a:t>
                </a:r>
                <a:r>
                  <a:rPr lang="ru-RU" sz="2000" b="1" i="0" dirty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(от латинского – «неподвижный»), от которого произошло определение  функции, производная которой равна нулю на всей области определения. </a:t>
                </a:r>
                <a:r>
                  <a:rPr lang="en-US" sz="2000" b="1" i="0" dirty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ru-RU" sz="2000" b="1" i="0" dirty="0" smtClean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3</a:t>
                </a:r>
                <a:r>
                  <a:rPr lang="ru-RU" sz="2000" b="1" i="0" dirty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. Процедура нахождения производной функции. </a:t>
                </a:r>
                <a:r>
                  <a:rPr lang="en-US" sz="2000" b="1" i="0" dirty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ru-RU" sz="2000" b="1" i="0" dirty="0" smtClean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4</a:t>
                </a:r>
                <a:r>
                  <a:rPr lang="ru-RU" sz="2000" b="1" i="0" dirty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. Точки, в которых меняется характер монотонности функции. </a:t>
                </a:r>
                <a:r>
                  <a:rPr lang="en-US" sz="2000" b="1" i="0" dirty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ru-RU" sz="2000" b="1" i="0" dirty="0" smtClean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5</a:t>
                </a:r>
                <a:r>
                  <a:rPr lang="ru-RU" sz="2000" b="1" i="0" dirty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. Вторая производная функции, задающей закон движения материальной точки. </a:t>
                </a:r>
                <a:r>
                  <a:rPr lang="ru-RU" sz="2000" b="1" i="0" dirty="0" smtClean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6</a:t>
                </a:r>
                <a:r>
                  <a:rPr lang="ru-RU" sz="2000" b="1" i="0" dirty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. Точка функции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b="1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1" i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𝐱</m:t>
                        </m:r>
                      </m:e>
                      <m:sub>
                        <m:r>
                          <a:rPr lang="ru-RU" sz="2000" b="1" i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𝟎</m:t>
                        </m:r>
                      </m:sub>
                    </m:sSub>
                  </m:oMath>
                </a14:m>
                <a:r>
                  <a:rPr lang="ru-RU" sz="2000" b="1" i="0" dirty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, в окрестности которой выполняется неравенство </a:t>
                </a:r>
                <a:r>
                  <a:rPr lang="en-US" sz="2000" b="1" i="0" dirty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f</a:t>
                </a:r>
                <a:r>
                  <a:rPr lang="ru-RU" sz="2000" b="1" i="0" dirty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(х) ≤ </a:t>
                </a:r>
                <a:r>
                  <a:rPr lang="en-US" sz="2000" b="1" i="0" dirty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f</a:t>
                </a:r>
                <a:r>
                  <a:rPr lang="ru-RU" sz="2000" b="1" i="0" dirty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b="1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1" i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𝐱</m:t>
                        </m:r>
                      </m:e>
                      <m:sub>
                        <m:r>
                          <a:rPr lang="ru-RU" sz="2000" b="1" i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𝟎</m:t>
                        </m:r>
                      </m:sub>
                    </m:sSub>
                  </m:oMath>
                </a14:m>
                <a:r>
                  <a:rPr lang="ru-RU" sz="2000" b="1" i="0" dirty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). </a:t>
                </a:r>
                <a:r>
                  <a:rPr lang="ru-RU" sz="2000" b="1" i="0" dirty="0" smtClean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7</a:t>
                </a:r>
                <a:r>
                  <a:rPr lang="ru-RU" sz="2000" b="1" i="0" dirty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. Функция, производная которой положительна, либо отрицательна на всей области определения. </a:t>
                </a:r>
              </a:p>
              <a:p>
                <a:endParaRPr lang="en-US" sz="2000" b="1" dirty="0" smtClean="0">
                  <a:solidFill>
                    <a:srgbClr val="C000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ru-RU" sz="2000" b="1" dirty="0" smtClean="0">
                    <a:solidFill>
                      <a:srgbClr val="C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По </a:t>
                </a:r>
                <a:r>
                  <a:rPr lang="ru-RU" sz="2000" b="1" dirty="0">
                    <a:solidFill>
                      <a:srgbClr val="C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вертикали: </a:t>
                </a:r>
                <a:r>
                  <a:rPr lang="en-US" sz="2000" b="1" dirty="0" smtClean="0">
                    <a:solidFill>
                      <a:srgbClr val="C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ru-RU" sz="2000" b="1" i="0" dirty="0" smtClean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8</a:t>
                </a:r>
                <a:r>
                  <a:rPr lang="ru-RU" sz="2000" b="1" i="0" dirty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. Предел отношения приращения функции к приращению аргумента, когда приращение аргумента стремится к нулю. 9. Предельное положение секущей к графику функции. 10. Для функции у = </a:t>
                </a:r>
                <a:r>
                  <a:rPr lang="en-US" sz="2000" b="1" i="0" dirty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f</a:t>
                </a:r>
                <a:r>
                  <a:rPr lang="ru-RU" sz="2000" b="1" i="0" dirty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(</a:t>
                </a:r>
                <a:r>
                  <a:rPr lang="en-US" sz="2000" b="1" i="0" dirty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x</a:t>
                </a:r>
                <a:r>
                  <a:rPr lang="ru-RU" sz="2000" b="1" i="0" dirty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) разность </a:t>
                </a:r>
                <a:r>
                  <a:rPr lang="en-US" sz="2000" b="1" i="0" dirty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f</a:t>
                </a:r>
                <a:r>
                  <a:rPr lang="ru-RU" sz="2000" b="1" i="0" dirty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b="1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1" i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𝐱</m:t>
                        </m:r>
                      </m:e>
                      <m:sub>
                        <m:r>
                          <a:rPr lang="ru-RU" sz="2000" b="1" i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ru-RU" sz="2000" b="1" i="0" dirty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)  – </a:t>
                </a:r>
                <a:r>
                  <a:rPr lang="en-US" sz="2000" b="1" i="0" dirty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f</a:t>
                </a:r>
                <a:r>
                  <a:rPr lang="ru-RU" sz="2000" b="1" i="0" dirty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b="1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1" i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𝐱</m:t>
                        </m:r>
                      </m:e>
                      <m:sub>
                        <m:r>
                          <a:rPr lang="ru-RU" sz="2000" b="1" i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ru-RU" sz="2000" b="1" i="0" dirty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). 11. Функция, производная которой положительна на всей области определения. 12. Точка функции, в которой производная не существует. 13. Точка функции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b="1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1" i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𝐱</m:t>
                        </m:r>
                      </m:e>
                      <m:sub>
                        <m:r>
                          <a:rPr lang="ru-RU" sz="2000" b="1" i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𝟎</m:t>
                        </m:r>
                      </m:sub>
                    </m:sSub>
                  </m:oMath>
                </a14:m>
                <a:r>
                  <a:rPr lang="ru-RU" sz="2000" b="1" i="0" dirty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, в окрестности которой выполняется неравенство </a:t>
                </a:r>
                <a:r>
                  <a:rPr lang="en-US" sz="2000" b="1" i="0" dirty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f</a:t>
                </a:r>
                <a:r>
                  <a:rPr lang="ru-RU" sz="2000" b="1" i="0" dirty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(х) ≥ </a:t>
                </a:r>
                <a:r>
                  <a:rPr lang="en-US" sz="2000" b="1" i="0" dirty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f</a:t>
                </a:r>
                <a:r>
                  <a:rPr lang="ru-RU" sz="2000" b="1" i="0" dirty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b="1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1" i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𝐱</m:t>
                        </m:r>
                      </m:e>
                      <m:sub>
                        <m:r>
                          <a:rPr lang="ru-RU" sz="2000" b="1" i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𝟎</m:t>
                        </m:r>
                      </m:sub>
                    </m:sSub>
                  </m:oMath>
                </a14:m>
                <a:r>
                  <a:rPr lang="ru-RU" sz="2000" b="1" i="0" dirty="0">
                    <a:solidFill>
                      <a:schemeClr val="accent2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).  </a:t>
                </a:r>
              </a:p>
              <a:p>
                <a:endParaRPr lang="ru-RU" sz="2000" b="1" dirty="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3" name="Текс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07504" y="764704"/>
                <a:ext cx="7632848" cy="5616624"/>
              </a:xfrm>
              <a:blipFill rotWithShape="1">
                <a:blip r:embed="rId2"/>
                <a:stretch>
                  <a:fillRect l="-879" t="-1085" r="-127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8" name="Picture 4" descr="http://gomonova.ucoz.ru/krossword/sova_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48264" y="4431683"/>
            <a:ext cx="2047163" cy="239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6933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49589348"/>
              </p:ext>
            </p:extLst>
          </p:nvPr>
        </p:nvGraphicFramePr>
        <p:xfrm>
          <a:off x="504448" y="953245"/>
          <a:ext cx="8100000" cy="5562600"/>
        </p:xfrm>
        <a:graphic>
          <a:graphicData uri="http://schemas.openxmlformats.org/drawingml/2006/table">
            <a:tbl>
              <a:tblPr firstRow="1" lastCol="1" bandRow="1">
                <a:tableStyleId>{00A15C55-8517-42AA-B614-E9B94910E393}</a:tableStyleId>
              </a:tblPr>
              <a:tblGrid>
                <a:gridCol w="324000"/>
                <a:gridCol w="324000"/>
                <a:gridCol w="324000"/>
                <a:gridCol w="324000"/>
                <a:gridCol w="324000"/>
                <a:gridCol w="324000"/>
                <a:gridCol w="324000"/>
                <a:gridCol w="324000"/>
                <a:gridCol w="324000"/>
                <a:gridCol w="324000"/>
                <a:gridCol w="324000"/>
                <a:gridCol w="324000"/>
                <a:gridCol w="324000"/>
                <a:gridCol w="324000"/>
                <a:gridCol w="324000"/>
                <a:gridCol w="324000"/>
                <a:gridCol w="324000"/>
                <a:gridCol w="324000"/>
                <a:gridCol w="324000"/>
                <a:gridCol w="324000"/>
                <a:gridCol w="324000"/>
                <a:gridCol w="324000"/>
                <a:gridCol w="324000"/>
                <a:gridCol w="324000"/>
                <a:gridCol w="324000"/>
              </a:tblGrid>
              <a:tr h="370840"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1"/>
                          </a:solidFill>
                          <a:latin typeface="Arial Black" panose="020B0A04020102020204" pitchFamily="34" charset="0"/>
                        </a:rPr>
                        <a:t>п</a:t>
                      </a:r>
                      <a:endParaRPr lang="ru-RU" b="1" dirty="0">
                        <a:solidFill>
                          <a:schemeClr val="bg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с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к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о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р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о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с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т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ь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с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т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а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ц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и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о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н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а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р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в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к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п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с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р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о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р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р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а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а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з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и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Arial Black" panose="020B0A04020102020204" pitchFamily="34" charset="0"/>
                        </a:rPr>
                        <a:t>о</a:t>
                      </a:r>
                      <a:endParaRPr lang="ru-RU" sz="1800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Arial Black" panose="020B0A04020102020204" pitchFamily="34" charset="0"/>
                        </a:rPr>
                        <a:t>т</a:t>
                      </a:r>
                      <a:endParaRPr lang="ru-RU" sz="1800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Arial Black" panose="020B0A04020102020204" pitchFamily="34" charset="0"/>
                        </a:rPr>
                        <a:t>щ</a:t>
                      </a:r>
                      <a:endParaRPr lang="ru-RU" sz="1800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Arial Black" panose="020B0A04020102020204" pitchFamily="34" charset="0"/>
                        </a:rPr>
                        <a:t>р</a:t>
                      </a:r>
                      <a:endParaRPr lang="ru-RU" sz="1800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Arial Black" panose="020B0A04020102020204" pitchFamily="34" charset="0"/>
                        </a:rPr>
                        <a:t>т</a:t>
                      </a:r>
                      <a:endParaRPr lang="ru-RU" sz="1800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д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ф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ф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i="0" u="none" strike="noStrike" kern="120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  <a:endParaRPr lang="ru-RU" sz="1800" b="0" i="0" u="none" strike="noStrike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i="0" u="none" strike="noStrike" kern="120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  <a:endParaRPr lang="ru-RU" sz="1800" b="0" i="0" u="none" strike="noStrike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i="0" u="none" strike="noStrike" kern="120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  <a:endParaRPr lang="ru-RU" sz="1800" b="0" i="0" u="none" strike="noStrike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ц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i="0" u="none" strike="noStrike" kern="120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  <a:endParaRPr lang="ru-RU" sz="1800" b="0" i="0" u="none" strike="noStrike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е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з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л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н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с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ч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в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ь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и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э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к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с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т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р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е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м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у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м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у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с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к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о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р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е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н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и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е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м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а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к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с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и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м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у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1"/>
                          </a:solidFill>
                          <a:latin typeface="Arial Black" panose="020B0A04020102020204" pitchFamily="34" charset="0"/>
                        </a:rPr>
                        <a:t>м</a:t>
                      </a:r>
                      <a:endParaRPr lang="ru-RU" b="1" dirty="0">
                        <a:solidFill>
                          <a:schemeClr val="bg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д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а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ю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к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н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м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о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н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о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т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о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н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н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а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я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щ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а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и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а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а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я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м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я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я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у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м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91680" y="116632"/>
            <a:ext cx="7200799" cy="49472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КРОССВОРД ПО ТЕМЕ «Производная функции»</a:t>
            </a:r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306820" y="764306"/>
            <a:ext cx="7398257" cy="4623268"/>
            <a:chOff x="297135" y="749396"/>
            <a:chExt cx="7398257" cy="4623268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2907679" y="1351883"/>
              <a:ext cx="288032" cy="307777"/>
              <a:chOff x="3923928" y="816014"/>
              <a:chExt cx="288032" cy="307777"/>
            </a:xfrm>
          </p:grpSpPr>
          <p:sp>
            <p:nvSpPr>
              <p:cNvPr id="6" name="Овал 5"/>
              <p:cNvSpPr/>
              <p:nvPr/>
            </p:nvSpPr>
            <p:spPr>
              <a:xfrm>
                <a:off x="3923928" y="827383"/>
                <a:ext cx="288032" cy="27699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2" name="TextBox 1"/>
              <p:cNvSpPr txBox="1"/>
              <p:nvPr/>
            </p:nvSpPr>
            <p:spPr>
              <a:xfrm>
                <a:off x="3923928" y="816014"/>
                <a:ext cx="28803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chemeClr val="bg1"/>
                    </a:solidFill>
                    <a:latin typeface="+mj-lt"/>
                  </a:rPr>
                  <a:t>1</a:t>
                </a:r>
                <a:endParaRPr lang="ru-RU" sz="14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grpSp>
          <p:nvGrpSpPr>
            <p:cNvPr id="11" name="Группа 10"/>
            <p:cNvGrpSpPr/>
            <p:nvPr/>
          </p:nvGrpSpPr>
          <p:grpSpPr>
            <a:xfrm>
              <a:off x="3995936" y="749396"/>
              <a:ext cx="432048" cy="307777"/>
              <a:chOff x="3851920" y="827383"/>
              <a:chExt cx="432048" cy="307777"/>
            </a:xfrm>
          </p:grpSpPr>
          <p:sp>
            <p:nvSpPr>
              <p:cNvPr id="12" name="Овал 11"/>
              <p:cNvSpPr/>
              <p:nvPr/>
            </p:nvSpPr>
            <p:spPr>
              <a:xfrm>
                <a:off x="3923928" y="827383"/>
                <a:ext cx="288032" cy="27699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3851920" y="827383"/>
                <a:ext cx="43204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chemeClr val="bg1"/>
                    </a:solidFill>
                    <a:latin typeface="+mj-lt"/>
                  </a:rPr>
                  <a:t>10</a:t>
                </a:r>
                <a:endParaRPr lang="ru-RU" sz="14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grpSp>
          <p:nvGrpSpPr>
            <p:cNvPr id="14" name="Группа 13"/>
            <p:cNvGrpSpPr/>
            <p:nvPr/>
          </p:nvGrpSpPr>
          <p:grpSpPr>
            <a:xfrm>
              <a:off x="2561859" y="1680320"/>
              <a:ext cx="288032" cy="307777"/>
              <a:chOff x="3923928" y="827383"/>
              <a:chExt cx="288032" cy="307777"/>
            </a:xfrm>
          </p:grpSpPr>
          <p:sp>
            <p:nvSpPr>
              <p:cNvPr id="15" name="Овал 14"/>
              <p:cNvSpPr/>
              <p:nvPr/>
            </p:nvSpPr>
            <p:spPr>
              <a:xfrm>
                <a:off x="3923928" y="827383"/>
                <a:ext cx="288032" cy="27699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3923928" y="827383"/>
                <a:ext cx="28803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chemeClr val="bg1"/>
                    </a:solidFill>
                    <a:latin typeface="+mj-lt"/>
                  </a:rPr>
                  <a:t>2</a:t>
                </a:r>
                <a:endParaRPr lang="ru-RU" sz="14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grpSp>
          <p:nvGrpSpPr>
            <p:cNvPr id="17" name="Группа 16"/>
            <p:cNvGrpSpPr/>
            <p:nvPr/>
          </p:nvGrpSpPr>
          <p:grpSpPr>
            <a:xfrm>
              <a:off x="2394853" y="1895146"/>
              <a:ext cx="288032" cy="307777"/>
              <a:chOff x="3923928" y="827383"/>
              <a:chExt cx="288032" cy="307777"/>
            </a:xfrm>
          </p:grpSpPr>
          <p:sp>
            <p:nvSpPr>
              <p:cNvPr id="18" name="Овал 17"/>
              <p:cNvSpPr/>
              <p:nvPr/>
            </p:nvSpPr>
            <p:spPr>
              <a:xfrm>
                <a:off x="3923928" y="827383"/>
                <a:ext cx="288032" cy="27699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3923928" y="827383"/>
                <a:ext cx="28803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chemeClr val="bg1"/>
                    </a:solidFill>
                    <a:latin typeface="+mj-lt"/>
                  </a:rPr>
                  <a:t>8</a:t>
                </a:r>
                <a:endParaRPr lang="ru-RU" sz="14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grpSp>
          <p:nvGrpSpPr>
            <p:cNvPr id="20" name="Группа 19"/>
            <p:cNvGrpSpPr/>
            <p:nvPr/>
          </p:nvGrpSpPr>
          <p:grpSpPr>
            <a:xfrm>
              <a:off x="1886678" y="3204565"/>
              <a:ext cx="288032" cy="307777"/>
              <a:chOff x="3923928" y="827383"/>
              <a:chExt cx="288032" cy="307777"/>
            </a:xfrm>
          </p:grpSpPr>
          <p:sp>
            <p:nvSpPr>
              <p:cNvPr id="21" name="Овал 20"/>
              <p:cNvSpPr/>
              <p:nvPr/>
            </p:nvSpPr>
            <p:spPr>
              <a:xfrm>
                <a:off x="3923928" y="827383"/>
                <a:ext cx="288032" cy="27699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3923928" y="827383"/>
                <a:ext cx="28803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chemeClr val="bg1"/>
                    </a:solidFill>
                    <a:latin typeface="+mj-lt"/>
                  </a:rPr>
                  <a:t>3</a:t>
                </a:r>
                <a:endParaRPr lang="ru-RU" sz="14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grpSp>
          <p:nvGrpSpPr>
            <p:cNvPr id="23" name="Группа 22"/>
            <p:cNvGrpSpPr/>
            <p:nvPr/>
          </p:nvGrpSpPr>
          <p:grpSpPr>
            <a:xfrm>
              <a:off x="1251178" y="4307601"/>
              <a:ext cx="288032" cy="307777"/>
              <a:chOff x="3923928" y="827383"/>
              <a:chExt cx="288032" cy="307777"/>
            </a:xfrm>
          </p:grpSpPr>
          <p:sp>
            <p:nvSpPr>
              <p:cNvPr id="24" name="Овал 23"/>
              <p:cNvSpPr/>
              <p:nvPr/>
            </p:nvSpPr>
            <p:spPr>
              <a:xfrm>
                <a:off x="3923928" y="827383"/>
                <a:ext cx="288032" cy="27699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3923928" y="827383"/>
                <a:ext cx="28803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chemeClr val="bg1"/>
                    </a:solidFill>
                    <a:latin typeface="+mj-lt"/>
                  </a:rPr>
                  <a:t>5</a:t>
                </a:r>
                <a:endParaRPr lang="ru-RU" sz="14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grpSp>
          <p:nvGrpSpPr>
            <p:cNvPr id="26" name="Группа 25"/>
            <p:cNvGrpSpPr/>
            <p:nvPr/>
          </p:nvGrpSpPr>
          <p:grpSpPr>
            <a:xfrm>
              <a:off x="297135" y="5064887"/>
              <a:ext cx="288032" cy="307777"/>
              <a:chOff x="3923928" y="827383"/>
              <a:chExt cx="288032" cy="307777"/>
            </a:xfrm>
          </p:grpSpPr>
          <p:sp>
            <p:nvSpPr>
              <p:cNvPr id="27" name="Овал 26"/>
              <p:cNvSpPr/>
              <p:nvPr/>
            </p:nvSpPr>
            <p:spPr>
              <a:xfrm>
                <a:off x="3923928" y="827383"/>
                <a:ext cx="288032" cy="27699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3923928" y="827383"/>
                <a:ext cx="28803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chemeClr val="bg1"/>
                    </a:solidFill>
                    <a:latin typeface="+mj-lt"/>
                  </a:rPr>
                  <a:t>7</a:t>
                </a:r>
                <a:endParaRPr lang="ru-RU" sz="14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grpSp>
          <p:nvGrpSpPr>
            <p:cNvPr id="29" name="Группа 28"/>
            <p:cNvGrpSpPr/>
            <p:nvPr/>
          </p:nvGrpSpPr>
          <p:grpSpPr>
            <a:xfrm>
              <a:off x="6269837" y="1489139"/>
              <a:ext cx="432048" cy="307777"/>
              <a:chOff x="3839745" y="827383"/>
              <a:chExt cx="432048" cy="307777"/>
            </a:xfrm>
          </p:grpSpPr>
          <p:sp>
            <p:nvSpPr>
              <p:cNvPr id="30" name="Овал 29"/>
              <p:cNvSpPr/>
              <p:nvPr/>
            </p:nvSpPr>
            <p:spPr>
              <a:xfrm>
                <a:off x="3923928" y="827383"/>
                <a:ext cx="288032" cy="27699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3839745" y="827383"/>
                <a:ext cx="43204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chemeClr val="bg1"/>
                    </a:solidFill>
                    <a:latin typeface="+mj-lt"/>
                  </a:rPr>
                  <a:t>11</a:t>
                </a:r>
                <a:endParaRPr lang="ru-RU" sz="14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grpSp>
          <p:nvGrpSpPr>
            <p:cNvPr id="32" name="Группа 31"/>
            <p:cNvGrpSpPr/>
            <p:nvPr/>
          </p:nvGrpSpPr>
          <p:grpSpPr>
            <a:xfrm>
              <a:off x="6913645" y="1489138"/>
              <a:ext cx="441804" cy="307777"/>
              <a:chOff x="3847042" y="827383"/>
              <a:chExt cx="441804" cy="307777"/>
            </a:xfrm>
          </p:grpSpPr>
          <p:sp>
            <p:nvSpPr>
              <p:cNvPr id="33" name="Овал 32"/>
              <p:cNvSpPr/>
              <p:nvPr/>
            </p:nvSpPr>
            <p:spPr>
              <a:xfrm>
                <a:off x="3923928" y="827383"/>
                <a:ext cx="288032" cy="27699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3847042" y="827383"/>
                <a:ext cx="44180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chemeClr val="bg1"/>
                    </a:solidFill>
                    <a:latin typeface="+mj-lt"/>
                  </a:rPr>
                  <a:t>12</a:t>
                </a:r>
                <a:endParaRPr lang="ru-RU" sz="14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grpSp>
          <p:nvGrpSpPr>
            <p:cNvPr id="35" name="Группа 34"/>
            <p:cNvGrpSpPr/>
            <p:nvPr/>
          </p:nvGrpSpPr>
          <p:grpSpPr>
            <a:xfrm>
              <a:off x="5090535" y="3936671"/>
              <a:ext cx="288032" cy="307777"/>
              <a:chOff x="3923928" y="827383"/>
              <a:chExt cx="288032" cy="307777"/>
            </a:xfrm>
          </p:grpSpPr>
          <p:sp>
            <p:nvSpPr>
              <p:cNvPr id="36" name="Овал 35"/>
              <p:cNvSpPr/>
              <p:nvPr/>
            </p:nvSpPr>
            <p:spPr>
              <a:xfrm>
                <a:off x="3923928" y="827383"/>
                <a:ext cx="288032" cy="27699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3923928" y="827383"/>
                <a:ext cx="28803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chemeClr val="bg1"/>
                    </a:solidFill>
                    <a:latin typeface="+mj-lt"/>
                  </a:rPr>
                  <a:t>4</a:t>
                </a:r>
                <a:endParaRPr lang="ru-RU" sz="14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grpSp>
          <p:nvGrpSpPr>
            <p:cNvPr id="38" name="Группа 37"/>
            <p:cNvGrpSpPr/>
            <p:nvPr/>
          </p:nvGrpSpPr>
          <p:grpSpPr>
            <a:xfrm>
              <a:off x="5797378" y="4326643"/>
              <a:ext cx="288032" cy="307777"/>
              <a:chOff x="3923928" y="827383"/>
              <a:chExt cx="288032" cy="307777"/>
            </a:xfrm>
          </p:grpSpPr>
          <p:sp>
            <p:nvSpPr>
              <p:cNvPr id="39" name="Овал 38"/>
              <p:cNvSpPr/>
              <p:nvPr/>
            </p:nvSpPr>
            <p:spPr>
              <a:xfrm>
                <a:off x="3923928" y="827383"/>
                <a:ext cx="288032" cy="27699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3923928" y="827383"/>
                <a:ext cx="28803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chemeClr val="bg1"/>
                    </a:solidFill>
                    <a:latin typeface="+mj-lt"/>
                  </a:rPr>
                  <a:t>6</a:t>
                </a:r>
                <a:endParaRPr lang="ru-RU" sz="14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grpSp>
          <p:nvGrpSpPr>
            <p:cNvPr id="41" name="Группа 40"/>
            <p:cNvGrpSpPr/>
            <p:nvPr/>
          </p:nvGrpSpPr>
          <p:grpSpPr>
            <a:xfrm>
              <a:off x="3428901" y="1138270"/>
              <a:ext cx="288032" cy="307777"/>
              <a:chOff x="3923928" y="827383"/>
              <a:chExt cx="288032" cy="307777"/>
            </a:xfrm>
          </p:grpSpPr>
          <p:sp>
            <p:nvSpPr>
              <p:cNvPr id="42" name="Овал 41"/>
              <p:cNvSpPr/>
              <p:nvPr/>
            </p:nvSpPr>
            <p:spPr>
              <a:xfrm>
                <a:off x="3923928" y="827383"/>
                <a:ext cx="288032" cy="27699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3923928" y="827383"/>
                <a:ext cx="28803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chemeClr val="bg1"/>
                    </a:solidFill>
                    <a:latin typeface="+mj-lt"/>
                  </a:rPr>
                  <a:t>9</a:t>
                </a:r>
                <a:endParaRPr lang="ru-RU" sz="14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grpSp>
          <p:nvGrpSpPr>
            <p:cNvPr id="44" name="Группа 43"/>
            <p:cNvGrpSpPr/>
            <p:nvPr/>
          </p:nvGrpSpPr>
          <p:grpSpPr>
            <a:xfrm>
              <a:off x="7253588" y="3714906"/>
              <a:ext cx="441804" cy="307777"/>
              <a:chOff x="3847042" y="827383"/>
              <a:chExt cx="441804" cy="307777"/>
            </a:xfrm>
          </p:grpSpPr>
          <p:sp>
            <p:nvSpPr>
              <p:cNvPr id="45" name="Овал 44"/>
              <p:cNvSpPr/>
              <p:nvPr/>
            </p:nvSpPr>
            <p:spPr>
              <a:xfrm>
                <a:off x="3923928" y="827383"/>
                <a:ext cx="288032" cy="27699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3847042" y="827383"/>
                <a:ext cx="44180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chemeClr val="bg1"/>
                    </a:solidFill>
                    <a:latin typeface="+mj-lt"/>
                  </a:rPr>
                  <a:t>13</a:t>
                </a:r>
                <a:endParaRPr lang="ru-RU" sz="14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</p:grpSp>
      <p:graphicFrame>
        <p:nvGraphicFramePr>
          <p:cNvPr id="105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12865360"/>
              </p:ext>
            </p:extLst>
          </p:nvPr>
        </p:nvGraphicFramePr>
        <p:xfrm>
          <a:off x="306820" y="674729"/>
          <a:ext cx="8576825" cy="5816655"/>
        </p:xfrm>
        <a:graphic>
          <a:graphicData uri="http://schemas.openxmlformats.org/drawingml/2006/table">
            <a:tbl>
              <a:tblPr firstRow="1" lastCol="1" bandRow="1">
                <a:tableStyleId>{00A15C55-8517-42AA-B614-E9B94910E393}</a:tableStyleId>
              </a:tblPr>
              <a:tblGrid>
                <a:gridCol w="343073"/>
                <a:gridCol w="343073"/>
                <a:gridCol w="343073"/>
                <a:gridCol w="343073"/>
                <a:gridCol w="343073"/>
                <a:gridCol w="343073"/>
                <a:gridCol w="343073"/>
                <a:gridCol w="343073"/>
                <a:gridCol w="343073"/>
                <a:gridCol w="343073"/>
                <a:gridCol w="343073"/>
                <a:gridCol w="343073"/>
                <a:gridCol w="343073"/>
                <a:gridCol w="309287"/>
                <a:gridCol w="376859"/>
                <a:gridCol w="343073"/>
                <a:gridCol w="343073"/>
                <a:gridCol w="343073"/>
                <a:gridCol w="343073"/>
                <a:gridCol w="343073"/>
                <a:gridCol w="343073"/>
                <a:gridCol w="343073"/>
                <a:gridCol w="343073"/>
                <a:gridCol w="343073"/>
                <a:gridCol w="343073"/>
              </a:tblGrid>
              <a:tr h="387777"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Arial Black" panose="020B0A04020102020204" pitchFamily="34" charset="0"/>
                        </a:rPr>
                        <a:t>10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marL="18000" marR="18000" marT="18000" marB="1800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87777"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1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9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87777"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2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Arial Black" panose="020B0A04020102020204" pitchFamily="34" charset="0"/>
                        </a:rPr>
                        <a:t>11</a:t>
                      </a:r>
                      <a:endParaRPr lang="ru-RU" sz="1600" b="1" dirty="0">
                        <a:latin typeface="Arial Black" panose="020B0A04020102020204" pitchFamily="34" charset="0"/>
                      </a:endParaRPr>
                    </a:p>
                  </a:txBody>
                  <a:tcPr marL="18000" marR="18000" marT="46800" marB="4680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Arial Black" panose="020B0A04020102020204" pitchFamily="34" charset="0"/>
                        </a:rPr>
                        <a:t>12</a:t>
                      </a:r>
                      <a:endParaRPr lang="ru-RU" sz="1600" b="1" dirty="0">
                        <a:latin typeface="Arial Black" panose="020B0A04020102020204" pitchFamily="34" charset="0"/>
                      </a:endParaRPr>
                    </a:p>
                  </a:txBody>
                  <a:tcPr marL="18000" marR="18000" marT="46800" marB="4680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87777"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8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87777"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87777"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87777"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</a:rPr>
                        <a:t>3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b="0" i="0" u="none" strike="noStrike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b="0" i="0" u="none" strike="noStrike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b="0" i="0" u="none" strike="noStrike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b="0" i="0" u="none" strike="noStrike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87777"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87777"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4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Arial Black" panose="020B0A04020102020204" pitchFamily="34" charset="0"/>
                        </a:rPr>
                        <a:t>13</a:t>
                      </a:r>
                      <a:endParaRPr lang="ru-RU" sz="1600" b="1" dirty="0">
                        <a:latin typeface="Arial Black" panose="020B0A04020102020204" pitchFamily="34" charset="0"/>
                      </a:endParaRPr>
                    </a:p>
                  </a:txBody>
                  <a:tcPr marL="18000" marR="18000" marT="46800" marB="4680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87777"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5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6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bg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000"/>
                    </a:solidFill>
                  </a:tcPr>
                </a:tc>
              </a:tr>
              <a:tr h="387777"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87777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Black" panose="020B0A04020102020204" pitchFamily="34" charset="0"/>
                        </a:rPr>
                        <a:t>7</a:t>
                      </a:r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87777"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87777"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87777"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Picture 2" descr="http://img0.liveinternet.ru/images/attach/c/1/55/895/55895037_25at91i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68" y="29778"/>
            <a:ext cx="2287349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2" descr="https://encrypted-tbn0.gstatic.com/images?q=tbn:ANd9GcQiB5nhKct1bKBc-Q__BF4uYZA5A5MT0kpARnZwAlYkBLQ2GmR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1192" y="5395093"/>
            <a:ext cx="1441402" cy="929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TextBox 46"/>
          <p:cNvSpPr txBox="1"/>
          <p:nvPr/>
        </p:nvSpPr>
        <p:spPr>
          <a:xfrm>
            <a:off x="3582601" y="6550223"/>
            <a:ext cx="251249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ПО ЩЕЛЧКУ!</a:t>
            </a:r>
            <a:endParaRPr lang="ru-RU" sz="11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382992" y="2217833"/>
                <a:ext cx="2010519" cy="470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ru-RU" sz="2400" b="1" i="1" spc="50" smtClean="0">
                            <a:ln w="11430"/>
                            <a:solidFill>
                              <a:schemeClr val="accent2">
                                <a:lumMod val="50000"/>
                              </a:schemeClr>
                            </a:solidFill>
                            <a:effectLst>
                              <a:outerShdw blurRad="76200" dist="50800" dir="5400000" algn="tl" rotWithShape="0">
                                <a:srgbClr val="000000">
                                  <a:alpha val="65000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 spc="50" smtClean="0">
                            <a:ln w="11430"/>
                            <a:solidFill>
                              <a:schemeClr val="accent2">
                                <a:lumMod val="50000"/>
                              </a:schemeClr>
                            </a:solidFill>
                            <a:effectLst>
                              <a:outerShdw blurRad="76200" dist="50800" dir="5400000" algn="tl" rotWithShape="0">
                                <a:srgbClr val="000000">
                                  <a:alpha val="65000"/>
                                </a:srgbClr>
                              </a:outerShdw>
                            </a:effectLst>
                            <a:latin typeface="Cambria Math"/>
                          </a:rPr>
                          <m:t>(</m:t>
                        </m:r>
                        <m:r>
                          <a:rPr lang="en-US" sz="2400" b="1" i="1" spc="50" smtClean="0">
                            <a:ln w="11430"/>
                            <a:solidFill>
                              <a:schemeClr val="accent2">
                                <a:lumMod val="50000"/>
                              </a:schemeClr>
                            </a:solidFill>
                            <a:effectLst>
                              <a:outerShdw blurRad="76200" dist="50800" dir="5400000" algn="tl" rotWithShape="0">
                                <a:srgbClr val="000000">
                                  <a:alpha val="65000"/>
                                </a:srgbClr>
                              </a:outerShdw>
                            </a:effectLst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400" b="1" i="1" spc="50" smtClean="0">
                            <a:ln w="11430"/>
                            <a:solidFill>
                              <a:schemeClr val="accent2">
                                <a:lumMod val="50000"/>
                              </a:schemeClr>
                            </a:solidFill>
                            <a:effectLst>
                              <a:outerShdw blurRad="76200" dist="50800" dir="5400000" algn="tl" rotWithShape="0">
                                <a:srgbClr val="000000">
                                  <a:alpha val="65000"/>
                                </a:srgbClr>
                              </a:outerShdw>
                            </a:effectLst>
                            <a:latin typeface="Cambria Math"/>
                          </a:rPr>
                          <m:t>𝒏</m:t>
                        </m:r>
                      </m:sup>
                    </m:sSup>
                  </m:oMath>
                </a14:m>
                <a:r>
                  <a:rPr lang="en-US" sz="2400" b="1" spc="50" dirty="0" smtClean="0">
                    <a:ln w="11430"/>
                    <a:solidFill>
                      <a:schemeClr val="accent2">
                        <a:lumMod val="50000"/>
                      </a:schemeClr>
                    </a:soli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</a:rPr>
                  <a:t>)</a:t>
                </a:r>
                <a:r>
                  <a:rPr lang="el-GR" sz="2400" b="1" spc="50" dirty="0" smtClean="0">
                    <a:ln w="11430"/>
                    <a:solidFill>
                      <a:schemeClr val="accent2">
                        <a:lumMod val="50000"/>
                      </a:schemeClr>
                    </a:soli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</a:rPr>
                  <a:t>΄</a:t>
                </a:r>
                <a:r>
                  <a:rPr lang="en-US" sz="2400" b="1" spc="50" dirty="0" smtClean="0">
                    <a:ln w="11430"/>
                    <a:solidFill>
                      <a:schemeClr val="accent2">
                        <a:lumMod val="50000"/>
                      </a:schemeClr>
                    </a:soli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</a:rPr>
                  <a:t> = n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 spc="50" smtClean="0">
                            <a:ln w="11430"/>
                            <a:solidFill>
                              <a:schemeClr val="accent2">
                                <a:lumMod val="50000"/>
                              </a:schemeClr>
                            </a:solidFill>
                            <a:effectLst>
                              <a:outerShdw blurRad="76200" dist="50800" dir="5400000" algn="tl" rotWithShape="0">
                                <a:srgbClr val="000000">
                                  <a:alpha val="65000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 spc="50" smtClean="0">
                            <a:ln w="11430"/>
                            <a:solidFill>
                              <a:schemeClr val="accent2">
                                <a:lumMod val="50000"/>
                              </a:schemeClr>
                            </a:solidFill>
                            <a:effectLst>
                              <a:outerShdw blurRad="76200" dist="50800" dir="5400000" algn="tl" rotWithShape="0">
                                <a:srgbClr val="000000">
                                  <a:alpha val="65000"/>
                                </a:srgbClr>
                              </a:outerShdw>
                            </a:effectLst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400" b="1" i="1" spc="50" smtClean="0">
                            <a:ln w="11430"/>
                            <a:solidFill>
                              <a:schemeClr val="accent2">
                                <a:lumMod val="50000"/>
                              </a:schemeClr>
                            </a:solidFill>
                            <a:effectLst>
                              <a:outerShdw blurRad="76200" dist="50800" dir="5400000" algn="tl" rotWithShape="0">
                                <a:srgbClr val="000000">
                                  <a:alpha val="65000"/>
                                </a:srgbClr>
                              </a:outerShdw>
                            </a:effectLst>
                            <a:latin typeface="Cambria Math"/>
                          </a:rPr>
                          <m:t>𝒏</m:t>
                        </m:r>
                        <m:r>
                          <a:rPr lang="en-US" sz="2400" b="1" i="1" spc="50" smtClean="0">
                            <a:ln w="11430"/>
                            <a:solidFill>
                              <a:schemeClr val="accent2">
                                <a:lumMod val="50000"/>
                              </a:schemeClr>
                            </a:solidFill>
                            <a:effectLst>
                              <a:outerShdw blurRad="76200" dist="50800" dir="5400000" algn="tl" rotWithShape="0">
                                <a:srgbClr val="000000">
                                  <a:alpha val="65000"/>
                                </a:srgbClr>
                              </a:outerShdw>
                            </a:effectLst>
                            <a:latin typeface="Cambria Math"/>
                          </a:rPr>
                          <m:t>−</m:t>
                        </m:r>
                        <m:r>
                          <a:rPr lang="en-US" sz="2400" b="1" i="1" spc="50" smtClean="0">
                            <a:ln w="11430"/>
                            <a:solidFill>
                              <a:schemeClr val="accent2">
                                <a:lumMod val="50000"/>
                              </a:schemeClr>
                            </a:solidFill>
                            <a:effectLst>
                              <a:outerShdw blurRad="76200" dist="50800" dir="5400000" algn="tl" rotWithShape="0">
                                <a:srgbClr val="000000">
                                  <a:alpha val="65000"/>
                                </a:srgbClr>
                              </a:outerShdw>
                            </a:effectLst>
                            <a:latin typeface="Cambria Math"/>
                          </a:rPr>
                          <m:t>𝟏</m:t>
                        </m:r>
                      </m:sup>
                    </m:sSup>
                  </m:oMath>
                </a14:m>
                <a:endParaRPr lang="ru-RU" sz="24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82992" y="2217833"/>
                <a:ext cx="2010519" cy="470000"/>
              </a:xfrm>
              <a:prstGeom prst="rect">
                <a:avLst/>
              </a:prstGeom>
              <a:blipFill rotWithShape="1">
                <a:blip r:embed="rId4"/>
                <a:stretch>
                  <a:fillRect l="-4848" t="-12987" r="-303" b="-4545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4036435" y="4599509"/>
                <a:ext cx="1928477" cy="67050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b="1" i="1" spc="50" smtClean="0">
                              <a:ln w="11430"/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effectLst>
                                <a:outerShdw blurRad="76200" dist="50800" dir="5400000" algn="tl" rotWithShape="0">
                                  <a:srgbClr val="000000">
                                    <a:alpha val="65000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1" i="0" spc="50">
                              <a:ln w="11430"/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effectLst>
                                <a:outerShdw blurRad="76200" dist="50800" dir="5400000" algn="tl" rotWithShape="0">
                                  <a:srgbClr val="000000">
                                    <a:alpha val="65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𝐯</m:t>
                          </m:r>
                        </m:e>
                        <m:sub>
                          <m:r>
                            <a:rPr lang="ru-RU" sz="2000" b="1" i="0" spc="50">
                              <a:ln w="11430"/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effectLst>
                                <a:outerShdw blurRad="76200" dist="50800" dir="5400000" algn="tl" rotWithShape="0">
                                  <a:srgbClr val="000000">
                                    <a:alpha val="65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мгн</m:t>
                          </m:r>
                        </m:sub>
                      </m:sSub>
                      <m:r>
                        <a:rPr lang="ru-RU" sz="2000" b="1" i="0" spc="50">
                          <a:ln w="11430"/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76200" dist="50800" dir="5400000" algn="tl" rotWithShape="0">
                              <a:srgbClr val="000000">
                                <a:alpha val="65000"/>
                              </a:srgbClr>
                            </a:outerShdw>
                          </a:effectLst>
                          <a:latin typeface="Cambria Math"/>
                        </a:rPr>
                        <m:t>= </m:t>
                      </m:r>
                      <m:func>
                        <m:funcPr>
                          <m:ctrlPr>
                            <a:rPr lang="en-US" sz="2000" b="1" i="1" spc="50">
                              <a:ln w="11430"/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effectLst>
                                <a:outerShdw blurRad="76200" dist="50800" dir="5400000" algn="tl" rotWithShape="0">
                                  <a:srgbClr val="000000">
                                    <a:alpha val="65000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000" b="1" i="1" spc="50">
                                  <a:ln w="11430"/>
                                  <a:solidFill>
                                    <a:schemeClr val="accent2">
                                      <a:lumMod val="50000"/>
                                    </a:schemeClr>
                                  </a:solidFill>
                                  <a:effectLst>
                                    <a:outerShdw blurRad="76200" dist="50800" dir="5400000" algn="tl" rotWithShape="0">
                                      <a:srgbClr val="000000">
                                        <a:alpha val="65000"/>
                                      </a:srgbClr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limLowPr>
                            <m:e>
                              <m:r>
                                <a:rPr lang="en-US" sz="2000" b="1" i="0" spc="50">
                                  <a:ln w="11430"/>
                                  <a:solidFill>
                                    <a:schemeClr val="accent2">
                                      <a:lumMod val="50000"/>
                                    </a:schemeClr>
                                  </a:solidFill>
                                  <a:effectLst>
                                    <a:outerShdw blurRad="76200" dist="50800" dir="5400000" algn="tl" rotWithShape="0">
                                      <a:srgbClr val="000000">
                                        <a:alpha val="65000"/>
                                      </a:srgbClr>
                                    </a:outerShdw>
                                  </a:effectLst>
                                  <a:latin typeface="Cambria Math"/>
                                </a:rPr>
                                <m:t>𝐥𝐢𝐦</m:t>
                              </m:r>
                            </m:e>
                            <m:lim>
                              <m:r>
                                <a:rPr lang="en-US" sz="2000" b="1" i="0" spc="50">
                                  <a:ln w="11430"/>
                                  <a:solidFill>
                                    <a:schemeClr val="accent2">
                                      <a:lumMod val="50000"/>
                                    </a:schemeClr>
                                  </a:solidFill>
                                  <a:effectLst>
                                    <a:outerShdw blurRad="76200" dist="50800" dir="5400000" algn="tl" rotWithShape="0">
                                      <a:srgbClr val="000000">
                                        <a:alpha val="65000"/>
                                      </a:srgbClr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∆</m:t>
                              </m:r>
                              <m:r>
                                <a:rPr lang="en-US" sz="2000" b="1" i="0" spc="50">
                                  <a:ln w="11430"/>
                                  <a:solidFill>
                                    <a:schemeClr val="accent2">
                                      <a:lumMod val="50000"/>
                                    </a:schemeClr>
                                  </a:solidFill>
                                  <a:effectLst>
                                    <a:outerShdw blurRad="76200" dist="50800" dir="5400000" algn="tl" rotWithShape="0">
                                      <a:srgbClr val="000000">
                                        <a:alpha val="65000"/>
                                      </a:srgbClr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𝐭</m:t>
                              </m:r>
                              <m:r>
                                <a:rPr lang="en-US" sz="2000" b="1" i="0" spc="50">
                                  <a:ln w="11430"/>
                                  <a:solidFill>
                                    <a:schemeClr val="accent2">
                                      <a:lumMod val="50000"/>
                                    </a:schemeClr>
                                  </a:solidFill>
                                  <a:effectLst>
                                    <a:outerShdw blurRad="76200" dist="50800" dir="5400000" algn="tl" rotWithShape="0">
                                      <a:srgbClr val="000000">
                                        <a:alpha val="65000"/>
                                      </a:srgbClr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→</m:t>
                              </m:r>
                              <m:r>
                                <a:rPr lang="en-US" sz="2000" b="1" i="0" spc="50">
                                  <a:ln w="11430"/>
                                  <a:solidFill>
                                    <a:schemeClr val="accent2">
                                      <a:lumMod val="50000"/>
                                    </a:schemeClr>
                                  </a:solidFill>
                                  <a:effectLst>
                                    <a:outerShdw blurRad="76200" dist="50800" dir="5400000" algn="tl" rotWithShape="0">
                                      <a:srgbClr val="000000">
                                        <a:alpha val="65000"/>
                                      </a:srgbClr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𝟎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sz="2000" b="1" i="1" spc="50">
                                  <a:ln w="11430"/>
                                  <a:solidFill>
                                    <a:schemeClr val="accent2">
                                      <a:lumMod val="50000"/>
                                    </a:schemeClr>
                                  </a:solidFill>
                                  <a:effectLst>
                                    <a:outerShdw blurRad="76200" dist="50800" dir="5400000" algn="tl" rotWithShape="0">
                                      <a:srgbClr val="000000">
                                        <a:alpha val="65000"/>
                                      </a:srgbClr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000" b="1" i="0" spc="50">
                                  <a:ln w="11430"/>
                                  <a:solidFill>
                                    <a:schemeClr val="accent2">
                                      <a:lumMod val="50000"/>
                                    </a:schemeClr>
                                  </a:solidFill>
                                  <a:effectLst>
                                    <a:outerShdw blurRad="76200" dist="50800" dir="5400000" algn="tl" rotWithShape="0">
                                      <a:srgbClr val="000000">
                                        <a:alpha val="65000"/>
                                      </a:srgbClr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∆</m:t>
                              </m:r>
                              <m:r>
                                <a:rPr lang="en-US" sz="2000" b="1" i="0" spc="50">
                                  <a:ln w="11430"/>
                                  <a:solidFill>
                                    <a:schemeClr val="accent2">
                                      <a:lumMod val="50000"/>
                                    </a:schemeClr>
                                  </a:solidFill>
                                  <a:effectLst>
                                    <a:outerShdw blurRad="76200" dist="50800" dir="5400000" algn="tl" rotWithShape="0">
                                      <a:srgbClr val="000000">
                                        <a:alpha val="65000"/>
                                      </a:srgbClr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𝐬</m:t>
                              </m:r>
                            </m:num>
                            <m:den>
                              <m:r>
                                <a:rPr lang="en-US" sz="2000" b="1" i="0" spc="50">
                                  <a:ln w="11430"/>
                                  <a:solidFill>
                                    <a:schemeClr val="accent2">
                                      <a:lumMod val="50000"/>
                                    </a:schemeClr>
                                  </a:solidFill>
                                  <a:effectLst>
                                    <a:outerShdw blurRad="76200" dist="50800" dir="5400000" algn="tl" rotWithShape="0">
                                      <a:srgbClr val="000000">
                                        <a:alpha val="65000"/>
                                      </a:srgbClr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𝛁</m:t>
                              </m:r>
                              <m:r>
                                <a:rPr lang="en-US" sz="2000" b="1" i="0" spc="50">
                                  <a:ln w="11430"/>
                                  <a:solidFill>
                                    <a:schemeClr val="accent2">
                                      <a:lumMod val="50000"/>
                                    </a:schemeClr>
                                  </a:solidFill>
                                  <a:effectLst>
                                    <a:outerShdw blurRad="76200" dist="50800" dir="5400000" algn="tl" rotWithShape="0">
                                      <a:srgbClr val="000000">
                                        <a:alpha val="65000"/>
                                      </a:srgbClr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𝐭</m:t>
                              </m:r>
                            </m:den>
                          </m:f>
                        </m:e>
                      </m:func>
                    </m:oMath>
                  </m:oMathPara>
                </a14:m>
                <a:endParaRPr lang="ru-RU" sz="20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6435" y="4599509"/>
                <a:ext cx="1928477" cy="670505"/>
              </a:xfrm>
              <a:prstGeom prst="rect">
                <a:avLst/>
              </a:prstGeom>
              <a:blipFill rotWithShape="1">
                <a:blip r:embed="rId5"/>
                <a:stretch>
                  <a:fillRect b="-10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6" name="Группа 115"/>
          <p:cNvGrpSpPr/>
          <p:nvPr/>
        </p:nvGrpSpPr>
        <p:grpSpPr>
          <a:xfrm>
            <a:off x="7567913" y="1442494"/>
            <a:ext cx="1115395" cy="1164738"/>
            <a:chOff x="7628191" y="1442494"/>
            <a:chExt cx="1115395" cy="1164738"/>
          </a:xfrm>
        </p:grpSpPr>
        <p:cxnSp>
          <p:nvCxnSpPr>
            <p:cNvPr id="107" name="Прямая со стрелкой 106"/>
            <p:cNvCxnSpPr/>
            <p:nvPr/>
          </p:nvCxnSpPr>
          <p:spPr>
            <a:xfrm>
              <a:off x="7628191" y="2203715"/>
              <a:ext cx="1115395" cy="0"/>
            </a:xfrm>
            <a:prstGeom prst="straightConnector1">
              <a:avLst/>
            </a:prstGeom>
            <a:ln w="28575">
              <a:solidFill>
                <a:schemeClr val="bg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Полилиния 107"/>
            <p:cNvSpPr/>
            <p:nvPr/>
          </p:nvSpPr>
          <p:spPr>
            <a:xfrm>
              <a:off x="7724820" y="1816669"/>
              <a:ext cx="801583" cy="605897"/>
            </a:xfrm>
            <a:custGeom>
              <a:avLst/>
              <a:gdLst>
                <a:gd name="connsiteX0" fmla="*/ 0 w 914400"/>
                <a:gd name="connsiteY0" fmla="*/ 605897 h 605897"/>
                <a:gd name="connsiteX1" fmla="*/ 439387 w 914400"/>
                <a:gd name="connsiteY1" fmla="*/ 256 h 605897"/>
                <a:gd name="connsiteX2" fmla="*/ 914400 w 914400"/>
                <a:gd name="connsiteY2" fmla="*/ 546521 h 605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4400" h="605897">
                  <a:moveTo>
                    <a:pt x="0" y="605897"/>
                  </a:moveTo>
                  <a:cubicBezTo>
                    <a:pt x="143493" y="308024"/>
                    <a:pt x="286987" y="10152"/>
                    <a:pt x="439387" y="256"/>
                  </a:cubicBezTo>
                  <a:cubicBezTo>
                    <a:pt x="591787" y="-9640"/>
                    <a:pt x="753093" y="268440"/>
                    <a:pt x="914400" y="546521"/>
                  </a:cubicBezTo>
                </a:path>
              </a:pathLst>
            </a:custGeom>
            <a:noFill/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10" name="Прямая со стрелкой 109"/>
            <p:cNvCxnSpPr/>
            <p:nvPr/>
          </p:nvCxnSpPr>
          <p:spPr>
            <a:xfrm flipV="1">
              <a:off x="7628191" y="1811825"/>
              <a:ext cx="328185" cy="554018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Прямая со стрелкой 79"/>
            <p:cNvCxnSpPr/>
            <p:nvPr/>
          </p:nvCxnSpPr>
          <p:spPr>
            <a:xfrm>
              <a:off x="8332700" y="1822778"/>
              <a:ext cx="328185" cy="554018"/>
            </a:xfrm>
            <a:prstGeom prst="straightConnector1">
              <a:avLst/>
            </a:prstGeom>
            <a:ln w="28575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TextBox 110"/>
            <p:cNvSpPr txBox="1"/>
            <p:nvPr/>
          </p:nvSpPr>
          <p:spPr>
            <a:xfrm>
              <a:off x="7792283" y="1442494"/>
              <a:ext cx="7045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r>
                <a:rPr lang="en-US" b="1" spc="50" dirty="0" smtClean="0">
                  <a:ln w="11430"/>
                  <a:solidFill>
                    <a:schemeClr val="accent2">
                      <a:lumMod val="50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ambria Math" panose="02040503050406030204" pitchFamily="18" charset="0"/>
                  <a:ea typeface="Cambria Math" panose="02040503050406030204" pitchFamily="18" charset="0"/>
                </a:rPr>
                <a:t>max</a:t>
              </a:r>
              <a:endParaRPr lang="ru-RU" b="1" spc="50" dirty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cxnSp>
          <p:nvCxnSpPr>
            <p:cNvPr id="113" name="Прямая соединительная линия 112"/>
            <p:cNvCxnSpPr/>
            <p:nvPr/>
          </p:nvCxnSpPr>
          <p:spPr>
            <a:xfrm>
              <a:off x="8125611" y="1856098"/>
              <a:ext cx="0" cy="426218"/>
            </a:xfrm>
            <a:prstGeom prst="line">
              <a:avLst/>
            </a:prstGeom>
            <a:ln w="28575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4" name="TextBox 113"/>
                <p:cNvSpPr txBox="1"/>
                <p:nvPr/>
              </p:nvSpPr>
              <p:spPr>
                <a:xfrm>
                  <a:off x="7874329" y="2237900"/>
                  <a:ext cx="54041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soft" dir="tl">
                      <a:rot lat="0" lon="0" rev="0"/>
                    </a:lightRig>
                  </a:scene3d>
                  <a:sp3d contourW="25400" prstMaterial="matte">
                    <a:bevelT w="25400" h="55880" prst="artDeco"/>
                    <a:contourClr>
                      <a:schemeClr val="accent2">
                        <a:tint val="20000"/>
                      </a:schemeClr>
                    </a:contourClr>
                  </a:sp3d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ru-RU" b="1" i="1" spc="50" smtClean="0">
                                <a:ln w="11430"/>
                                <a:solidFill>
                                  <a:schemeClr val="accent2">
                                    <a:lumMod val="50000"/>
                                  </a:schemeClr>
                                </a:solidFill>
                                <a:effectLst>
                                  <a:outerShdw blurRad="76200" dist="50800" dir="5400000" algn="tl" rotWithShape="0">
                                    <a:srgbClr val="000000">
                                      <a:alpha val="65000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b="1" i="1" spc="50" smtClean="0">
                                <a:ln w="11430"/>
                                <a:solidFill>
                                  <a:schemeClr val="accent2">
                                    <a:lumMod val="50000"/>
                                  </a:schemeClr>
                                </a:solidFill>
                                <a:effectLst>
                                  <a:outerShdw blurRad="76200" dist="50800" dir="5400000" algn="tl" rotWithShape="0">
                                    <a:srgbClr val="000000">
                                      <a:alpha val="65000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en-US" b="1" i="1" spc="50" smtClean="0">
                                <a:ln w="11430"/>
                                <a:solidFill>
                                  <a:schemeClr val="accent2">
                                    <a:lumMod val="50000"/>
                                  </a:schemeClr>
                                </a:solidFill>
                                <a:effectLst>
                                  <a:outerShdw blurRad="76200" dist="50800" dir="5400000" algn="tl" rotWithShape="0">
                                    <a:srgbClr val="000000">
                                      <a:alpha val="65000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𝟎</m:t>
                            </m:r>
                          </m:sub>
                        </m:sSub>
                      </m:oMath>
                    </m:oMathPara>
                  </a14:m>
                  <a:endParaRPr lang="ru-RU" b="1" spc="50" dirty="0">
                    <a:ln w="11430"/>
                    <a:gradFill>
                      <a:gsLst>
                        <a:gs pos="25000">
                          <a:schemeClr val="accent2">
                            <a:satMod val="155000"/>
                          </a:schemeClr>
                        </a:gs>
                        <a:gs pos="100000">
                          <a:schemeClr val="accent2">
                            <a:shade val="45000"/>
                            <a:satMod val="165000"/>
                          </a:schemeClr>
                        </a:gs>
                      </a:gsLst>
                      <a:lin ang="5400000"/>
                    </a:gra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</a:endParaRPr>
                </a:p>
              </p:txBody>
            </p:sp>
          </mc:Choice>
          <mc:Fallback xmlns="">
            <p:sp>
              <p:nvSpPr>
                <p:cNvPr id="114" name="TextBox 11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874329" y="2237900"/>
                  <a:ext cx="540416" cy="369332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 b="-14754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22" name="Группа 121"/>
          <p:cNvGrpSpPr/>
          <p:nvPr/>
        </p:nvGrpSpPr>
        <p:grpSpPr>
          <a:xfrm>
            <a:off x="948485" y="5327050"/>
            <a:ext cx="1176020" cy="1142574"/>
            <a:chOff x="912870" y="5296638"/>
            <a:chExt cx="1176020" cy="1142574"/>
          </a:xfrm>
        </p:grpSpPr>
        <p:sp>
          <p:nvSpPr>
            <p:cNvPr id="85" name="Полилиния 84"/>
            <p:cNvSpPr/>
            <p:nvPr/>
          </p:nvSpPr>
          <p:spPr>
            <a:xfrm flipV="1">
              <a:off x="1030519" y="5516715"/>
              <a:ext cx="801583" cy="605897"/>
            </a:xfrm>
            <a:custGeom>
              <a:avLst/>
              <a:gdLst>
                <a:gd name="connsiteX0" fmla="*/ 0 w 914400"/>
                <a:gd name="connsiteY0" fmla="*/ 605897 h 605897"/>
                <a:gd name="connsiteX1" fmla="*/ 439387 w 914400"/>
                <a:gd name="connsiteY1" fmla="*/ 256 h 605897"/>
                <a:gd name="connsiteX2" fmla="*/ 914400 w 914400"/>
                <a:gd name="connsiteY2" fmla="*/ 546521 h 605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4400" h="605897">
                  <a:moveTo>
                    <a:pt x="0" y="605897"/>
                  </a:moveTo>
                  <a:cubicBezTo>
                    <a:pt x="143493" y="308024"/>
                    <a:pt x="286987" y="10152"/>
                    <a:pt x="439387" y="256"/>
                  </a:cubicBezTo>
                  <a:cubicBezTo>
                    <a:pt x="591787" y="-9640"/>
                    <a:pt x="753093" y="268440"/>
                    <a:pt x="914400" y="546521"/>
                  </a:cubicBezTo>
                </a:path>
              </a:pathLst>
            </a:custGeom>
            <a:noFill/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17" name="Группа 116"/>
            <p:cNvGrpSpPr/>
            <p:nvPr/>
          </p:nvGrpSpPr>
          <p:grpSpPr>
            <a:xfrm>
              <a:off x="912870" y="5296638"/>
              <a:ext cx="1176020" cy="1142574"/>
              <a:chOff x="864359" y="5367121"/>
              <a:chExt cx="1176020" cy="1142574"/>
            </a:xfrm>
          </p:grpSpPr>
          <p:cxnSp>
            <p:nvCxnSpPr>
              <p:cNvPr id="86" name="Прямая со стрелкой 85"/>
              <p:cNvCxnSpPr/>
              <p:nvPr/>
            </p:nvCxnSpPr>
            <p:spPr>
              <a:xfrm>
                <a:off x="864359" y="5733256"/>
                <a:ext cx="1176020" cy="0"/>
              </a:xfrm>
              <a:prstGeom prst="straightConnector1">
                <a:avLst/>
              </a:prstGeom>
              <a:ln w="28575">
                <a:solidFill>
                  <a:schemeClr val="bg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Прямая со стрелкой 86"/>
              <p:cNvCxnSpPr/>
              <p:nvPr/>
            </p:nvCxnSpPr>
            <p:spPr>
              <a:xfrm flipV="1">
                <a:off x="1517019" y="5715610"/>
                <a:ext cx="328185" cy="554018"/>
              </a:xfrm>
              <a:prstGeom prst="straightConnector1">
                <a:avLst/>
              </a:prstGeom>
              <a:ln w="28575"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Прямая со стрелкой 88"/>
              <p:cNvCxnSpPr/>
              <p:nvPr/>
            </p:nvCxnSpPr>
            <p:spPr>
              <a:xfrm>
                <a:off x="924478" y="5672249"/>
                <a:ext cx="299311" cy="611029"/>
              </a:xfrm>
              <a:prstGeom prst="straightConnector1">
                <a:avLst/>
              </a:prstGeom>
              <a:ln w="28575">
                <a:solidFill>
                  <a:srgbClr val="00B05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Прямая соединительная линия 89"/>
              <p:cNvCxnSpPr/>
              <p:nvPr/>
            </p:nvCxnSpPr>
            <p:spPr>
              <a:xfrm>
                <a:off x="1404879" y="5739083"/>
                <a:ext cx="0" cy="426218"/>
              </a:xfrm>
              <a:prstGeom prst="line">
                <a:avLst/>
              </a:prstGeom>
              <a:ln w="28575"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1" name="TextBox 90"/>
                  <p:cNvSpPr txBox="1"/>
                  <p:nvPr/>
                </p:nvSpPr>
                <p:spPr>
                  <a:xfrm>
                    <a:off x="1138355" y="5367121"/>
                    <a:ext cx="540416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  <a:scene3d>
                      <a:camera prst="orthographicFront"/>
                      <a:lightRig rig="soft" dir="tl">
                        <a:rot lat="0" lon="0" rev="0"/>
                      </a:lightRig>
                    </a:scene3d>
                    <a:sp3d contourW="25400" prstMaterial="matte">
                      <a:bevelT w="25400" h="55880" prst="artDeco"/>
                      <a:contourClr>
                        <a:schemeClr val="accent2">
                          <a:tint val="20000"/>
                        </a:schemeClr>
                      </a:contourClr>
                    </a:sp3d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ru-RU" b="1" i="1" spc="50" smtClean="0">
                                  <a:ln w="11430"/>
                                  <a:solidFill>
                                    <a:schemeClr val="accent2">
                                      <a:lumMod val="50000"/>
                                    </a:schemeClr>
                                  </a:solidFill>
                                  <a:effectLst>
                                    <a:outerShdw blurRad="76200" dist="50800" dir="5400000" algn="tl" rotWithShape="0">
                                      <a:srgbClr val="000000">
                                        <a:alpha val="65000"/>
                                      </a:srgbClr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1" i="1" spc="50" smtClean="0">
                                  <a:ln w="11430"/>
                                  <a:solidFill>
                                    <a:schemeClr val="accent2">
                                      <a:lumMod val="50000"/>
                                    </a:schemeClr>
                                  </a:solidFill>
                                  <a:effectLst>
                                    <a:outerShdw blurRad="76200" dist="50800" dir="5400000" algn="tl" rotWithShape="0">
                                      <a:srgbClr val="000000">
                                        <a:alpha val="65000"/>
                                      </a:srgbClr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US" b="1" i="1" spc="50" smtClean="0">
                                  <a:ln w="11430"/>
                                  <a:solidFill>
                                    <a:schemeClr val="accent2">
                                      <a:lumMod val="50000"/>
                                    </a:schemeClr>
                                  </a:solidFill>
                                  <a:effectLst>
                                    <a:outerShdw blurRad="76200" dist="50800" dir="5400000" algn="tl" rotWithShape="0">
                                      <a:srgbClr val="000000">
                                        <a:alpha val="65000"/>
                                      </a:srgbClr>
                                    </a:outerShdw>
                                  </a:effectLst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</m:oMath>
                      </m:oMathPara>
                    </a14:m>
                    <a:endParaRPr lang="ru-RU" b="1" spc="50" dirty="0">
                      <a:ln w="11430"/>
                      <a:solidFill>
                        <a:schemeClr val="accent2">
                          <a:lumMod val="50000"/>
                        </a:schemeClr>
                      </a:solidFill>
                      <a:effectLst>
                        <a:outerShdw blurRad="76200" dist="50800" dir="5400000" algn="tl" rotWithShape="0">
                          <a:srgbClr val="000000">
                            <a:alpha val="65000"/>
                          </a:srgbClr>
                        </a:outerShdw>
                      </a:effectLst>
                    </a:endParaRPr>
                  </a:p>
                </p:txBody>
              </p:sp>
            </mc:Choice>
            <mc:Fallback xmlns="">
              <p:sp>
                <p:nvSpPr>
                  <p:cNvPr id="91" name="TextBox 90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138355" y="5367121"/>
                    <a:ext cx="540416" cy="369332"/>
                  </a:xfrm>
                  <a:prstGeom prst="rect">
                    <a:avLst/>
                  </a:prstGeom>
                  <a:blipFill rotWithShape="1">
                    <a:blip r:embed="rId7"/>
                    <a:stretch>
                      <a:fillRect b="-16667"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92" name="TextBox 91"/>
              <p:cNvSpPr txBox="1"/>
              <p:nvPr/>
            </p:nvSpPr>
            <p:spPr>
              <a:xfrm>
                <a:off x="1104846" y="6140363"/>
                <a:ext cx="70450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r>
                  <a:rPr lang="en-US" b="1" spc="50" dirty="0" smtClean="0">
                    <a:ln w="11430"/>
                    <a:solidFill>
                      <a:schemeClr val="accent2">
                        <a:lumMod val="50000"/>
                      </a:schemeClr>
                    </a:soli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Cambria Math" panose="02040503050406030204" pitchFamily="18" charset="0"/>
                    <a:ea typeface="Cambria Math" panose="02040503050406030204" pitchFamily="18" charset="0"/>
                  </a:rPr>
                  <a:t>min</a:t>
                </a:r>
                <a:endParaRPr lang="ru-RU" b="1" spc="50" dirty="0">
                  <a:ln w="11430"/>
                  <a:solidFill>
                    <a:schemeClr val="accent2">
                      <a:lumMod val="50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p:grpSp>
      </p:grpSp>
      <p:grpSp>
        <p:nvGrpSpPr>
          <p:cNvPr id="125" name="Группа 124"/>
          <p:cNvGrpSpPr/>
          <p:nvPr/>
        </p:nvGrpSpPr>
        <p:grpSpPr>
          <a:xfrm>
            <a:off x="497561" y="2040783"/>
            <a:ext cx="1565112" cy="1626825"/>
            <a:chOff x="364218" y="2032973"/>
            <a:chExt cx="1565112" cy="1626825"/>
          </a:xfrm>
        </p:grpSpPr>
        <p:grpSp>
          <p:nvGrpSpPr>
            <p:cNvPr id="103" name="Группа 102"/>
            <p:cNvGrpSpPr/>
            <p:nvPr/>
          </p:nvGrpSpPr>
          <p:grpSpPr>
            <a:xfrm>
              <a:off x="364218" y="2032973"/>
              <a:ext cx="1565112" cy="1626825"/>
              <a:chOff x="364218" y="2032973"/>
              <a:chExt cx="1565112" cy="1626825"/>
            </a:xfrm>
          </p:grpSpPr>
          <p:cxnSp>
            <p:nvCxnSpPr>
              <p:cNvPr id="96" name="Прямая соединительная линия 95"/>
              <p:cNvCxnSpPr/>
              <p:nvPr/>
            </p:nvCxnSpPr>
            <p:spPr>
              <a:xfrm>
                <a:off x="1193341" y="3008856"/>
                <a:ext cx="1" cy="379246"/>
              </a:xfrm>
              <a:prstGeom prst="line">
                <a:avLst/>
              </a:prstGeom>
              <a:ln w="28575"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2" name="Группа 101"/>
              <p:cNvGrpSpPr/>
              <p:nvPr/>
            </p:nvGrpSpPr>
            <p:grpSpPr>
              <a:xfrm>
                <a:off x="364218" y="2032973"/>
                <a:ext cx="1565112" cy="1626825"/>
                <a:chOff x="300754" y="2055278"/>
                <a:chExt cx="1565112" cy="1626825"/>
              </a:xfrm>
            </p:grpSpPr>
            <p:cxnSp>
              <p:nvCxnSpPr>
                <p:cNvPr id="50" name="Прямая со стрелкой 49"/>
                <p:cNvCxnSpPr/>
                <p:nvPr/>
              </p:nvCxnSpPr>
              <p:spPr>
                <a:xfrm>
                  <a:off x="300754" y="3377733"/>
                  <a:ext cx="1427003" cy="10369"/>
                </a:xfrm>
                <a:prstGeom prst="straightConnector1">
                  <a:avLst/>
                </a:prstGeom>
                <a:ln w="28575">
                  <a:solidFill>
                    <a:schemeClr val="bg1"/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Прямая со стрелкой 52"/>
                <p:cNvCxnSpPr/>
                <p:nvPr/>
              </p:nvCxnSpPr>
              <p:spPr>
                <a:xfrm flipV="1">
                  <a:off x="630280" y="2109520"/>
                  <a:ext cx="0" cy="1539633"/>
                </a:xfrm>
                <a:prstGeom prst="straightConnector1">
                  <a:avLst/>
                </a:prstGeom>
                <a:ln w="28575">
                  <a:solidFill>
                    <a:schemeClr val="bg1"/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0" name="Полилиния 59"/>
                <p:cNvSpPr/>
                <p:nvPr/>
              </p:nvSpPr>
              <p:spPr>
                <a:xfrm>
                  <a:off x="327163" y="2055278"/>
                  <a:ext cx="1335745" cy="1099330"/>
                </a:xfrm>
                <a:custGeom>
                  <a:avLst/>
                  <a:gdLst>
                    <a:gd name="connsiteX0" fmla="*/ 0 w 1175657"/>
                    <a:gd name="connsiteY0" fmla="*/ 1199407 h 1208781"/>
                    <a:gd name="connsiteX1" fmla="*/ 676893 w 1175657"/>
                    <a:gd name="connsiteY1" fmla="*/ 1033153 h 1208781"/>
                    <a:gd name="connsiteX2" fmla="*/ 1175657 w 1175657"/>
                    <a:gd name="connsiteY2" fmla="*/ 0 h 120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75657" h="1208781">
                      <a:moveTo>
                        <a:pt x="0" y="1199407"/>
                      </a:moveTo>
                      <a:cubicBezTo>
                        <a:pt x="240475" y="1216230"/>
                        <a:pt x="480950" y="1233054"/>
                        <a:pt x="676893" y="1033153"/>
                      </a:cubicBezTo>
                      <a:cubicBezTo>
                        <a:pt x="872836" y="833252"/>
                        <a:pt x="1024246" y="416626"/>
                        <a:pt x="1175657" y="0"/>
                      </a:cubicBezTo>
                    </a:path>
                  </a:pathLst>
                </a:custGeom>
                <a:no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C00000"/>
                    </a:solidFill>
                  </a:endParaRPr>
                </a:p>
              </p:txBody>
            </p:sp>
            <p:cxnSp>
              <p:nvCxnSpPr>
                <p:cNvPr id="62" name="Прямая соединительная линия 61"/>
                <p:cNvCxnSpPr/>
                <p:nvPr/>
              </p:nvCxnSpPr>
              <p:spPr>
                <a:xfrm flipV="1">
                  <a:off x="402627" y="2388148"/>
                  <a:ext cx="1430272" cy="1293955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98" name="TextBox 97"/>
                    <p:cNvSpPr txBox="1"/>
                    <p:nvPr/>
                  </p:nvSpPr>
                  <p:spPr>
                    <a:xfrm>
                      <a:off x="936211" y="3311807"/>
                      <a:ext cx="64930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  <a:scene3d>
                        <a:camera prst="orthographicFront"/>
                        <a:lightRig rig="soft" dir="tl">
                          <a:rot lat="0" lon="0" rev="0"/>
                        </a:lightRig>
                      </a:scene3d>
                      <a:sp3d contourW="25400" prstMaterial="matte">
                        <a:bevelT w="25400" h="55880" prst="artDeco"/>
                        <a:contourClr>
                          <a:schemeClr val="accent2">
                            <a:tint val="20000"/>
                          </a:schemeClr>
                        </a:contourClr>
                      </a:sp3d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ru-RU" b="1" i="1" spc="50" smtClean="0">
                                    <a:ln w="11430"/>
                                    <a:solidFill>
                                      <a:schemeClr val="accent2">
                                        <a:lumMod val="50000"/>
                                      </a:schemeClr>
                                    </a:solidFill>
                                    <a:effectLst>
                                      <a:outerShdw blurRad="76200" dist="50800" dir="5400000" algn="tl" rotWithShape="0">
                                        <a:srgbClr val="000000">
                                          <a:alpha val="65000"/>
                                        </a:srgbClr>
                                      </a:outerShdw>
                                    </a:effectLst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ru-RU" b="1" i="1" spc="50" smtClean="0">
                                    <a:ln w="11430"/>
                                    <a:solidFill>
                                      <a:schemeClr val="accent2">
                                        <a:lumMod val="50000"/>
                                      </a:schemeClr>
                                    </a:solidFill>
                                    <a:effectLst>
                                      <a:outerShdw blurRad="76200" dist="50800" dir="5400000" algn="tl" rotWithShape="0">
                                        <a:srgbClr val="000000">
                                          <a:alpha val="65000"/>
                                        </a:srgbClr>
                                      </a:outerShdw>
                                    </a:effectLst>
                                    <a:latin typeface="Cambria Math"/>
                                  </a:rPr>
                                  <m:t>х</m:t>
                                </m:r>
                              </m:e>
                              <m:sub>
                                <m:r>
                                  <a:rPr lang="ru-RU" b="1" i="1" spc="50" smtClean="0">
                                    <a:ln w="11430"/>
                                    <a:solidFill>
                                      <a:schemeClr val="accent2">
                                        <a:lumMod val="50000"/>
                                      </a:schemeClr>
                                    </a:solidFill>
                                    <a:effectLst>
                                      <a:outerShdw blurRad="76200" dist="50800" dir="5400000" algn="tl" rotWithShape="0">
                                        <a:srgbClr val="000000">
                                          <a:alpha val="65000"/>
                                        </a:srgbClr>
                                      </a:outerShdw>
                                    </a:effectLst>
                                    <a:latin typeface="Cambria Math"/>
                                  </a:rPr>
                                  <m:t>𝟎</m:t>
                                </m:r>
                              </m:sub>
                            </m:sSub>
                          </m:oMath>
                        </m:oMathPara>
                      </a14:m>
                      <a:endParaRPr lang="ru-RU" b="1" spc="50" dirty="0">
                        <a:ln w="11430"/>
                        <a:gradFill>
                          <a:gsLst>
                            <a:gs pos="25000">
                              <a:schemeClr val="accent2">
                                <a:satMod val="155000"/>
                              </a:schemeClr>
                            </a:gs>
                            <a:gs pos="100000">
                              <a:schemeClr val="accent2">
                                <a:shade val="45000"/>
                                <a:satMod val="16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outerShdw blurRad="76200" dist="50800" dir="5400000" algn="tl" rotWithShape="0">
                            <a:srgbClr val="000000">
                              <a:alpha val="65000"/>
                            </a:srgbClr>
                          </a:outerShdw>
                        </a:effectLst>
                      </a:endParaRPr>
                    </a:p>
                  </p:txBody>
                </p:sp>
              </mc:Choice>
              <mc:Fallback xmlns="">
                <p:sp>
                  <p:nvSpPr>
                    <p:cNvPr id="98" name="TextBox 97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936211" y="3311807"/>
                      <a:ext cx="649303" cy="369332"/>
                    </a:xfrm>
                    <a:prstGeom prst="rect">
                      <a:avLst/>
                    </a:prstGeom>
                    <a:blipFill rotWithShape="1">
                      <a:blip r:embed="rId8"/>
                      <a:stretch>
                        <a:fillRect b="-16667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ru-RU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69" name="TextBox 68"/>
                <p:cNvSpPr txBox="1"/>
                <p:nvPr/>
              </p:nvSpPr>
              <p:spPr>
                <a:xfrm>
                  <a:off x="630280" y="2063944"/>
                  <a:ext cx="123558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soft" dir="tl">
                      <a:rot lat="0" lon="0" rev="0"/>
                    </a:lightRig>
                  </a:scene3d>
                  <a:sp3d contourW="25400" prstMaterial="matte">
                    <a:bevelT w="25400" h="55880" prst="artDeco"/>
                    <a:contourClr>
                      <a:schemeClr val="accent2">
                        <a:tint val="20000"/>
                      </a:schemeClr>
                    </a:contourClr>
                  </a:sp3d>
                </a:bodyPr>
                <a:lstStyle/>
                <a:p>
                  <a:r>
                    <a:rPr lang="en-US" b="1" spc="50" dirty="0" smtClean="0">
                      <a:ln w="11430"/>
                      <a:solidFill>
                        <a:schemeClr val="accent2">
                          <a:lumMod val="50000"/>
                        </a:schemeClr>
                      </a:solidFill>
                      <a:effectLst>
                        <a:outerShdw blurRad="76200" dist="50800" dir="5400000" algn="tl" rotWithShape="0">
                          <a:srgbClr val="000000">
                            <a:alpha val="65000"/>
                          </a:srgbClr>
                        </a:outerShdw>
                      </a:effectLst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y</a:t>
                  </a:r>
                  <a:r>
                    <a:rPr lang="ru-RU" b="1" spc="50" dirty="0" smtClean="0">
                      <a:ln w="11430"/>
                      <a:solidFill>
                        <a:schemeClr val="accent2">
                          <a:lumMod val="50000"/>
                        </a:schemeClr>
                      </a:solidFill>
                      <a:effectLst>
                        <a:outerShdw blurRad="76200" dist="50800" dir="5400000" algn="tl" rotWithShape="0">
                          <a:srgbClr val="000000">
                            <a:alpha val="65000"/>
                          </a:srgbClr>
                        </a:outerShdw>
                      </a:effectLst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= </a:t>
                  </a:r>
                  <a:r>
                    <a:rPr lang="en-US" b="1" spc="50" dirty="0" smtClean="0">
                      <a:ln w="11430"/>
                      <a:solidFill>
                        <a:schemeClr val="accent2">
                          <a:lumMod val="50000"/>
                        </a:schemeClr>
                      </a:solidFill>
                      <a:effectLst>
                        <a:outerShdw blurRad="76200" dist="50800" dir="5400000" algn="tl" rotWithShape="0">
                          <a:srgbClr val="000000">
                            <a:alpha val="65000"/>
                          </a:srgbClr>
                        </a:outerShdw>
                      </a:effectLst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f(x)</a:t>
                  </a:r>
                  <a:r>
                    <a:rPr lang="ru-RU" b="1" spc="50" dirty="0" smtClean="0">
                      <a:ln w="11430"/>
                      <a:solidFill>
                        <a:schemeClr val="accent2">
                          <a:lumMod val="50000"/>
                        </a:schemeClr>
                      </a:solidFill>
                      <a:effectLst>
                        <a:outerShdw blurRad="76200" dist="50800" dir="5400000" algn="tl" rotWithShape="0">
                          <a:srgbClr val="000000">
                            <a:alpha val="65000"/>
                          </a:srgbClr>
                        </a:outerShdw>
                      </a:effectLst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endParaRPr lang="ru-RU" b="1" spc="50" dirty="0">
                    <a:ln w="11430"/>
                    <a:solidFill>
                      <a:schemeClr val="accent2">
                        <a:lumMod val="50000"/>
                      </a:schemeClr>
                    </a:soli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</p:grpSp>
        </p:grpSp>
        <p:sp>
          <p:nvSpPr>
            <p:cNvPr id="124" name="TextBox 123"/>
            <p:cNvSpPr txBox="1"/>
            <p:nvPr/>
          </p:nvSpPr>
          <p:spPr>
            <a:xfrm>
              <a:off x="879791" y="3034809"/>
              <a:ext cx="3536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r>
                <a:rPr lang="el-GR" b="1" spc="50" dirty="0" smtClean="0">
                  <a:ln w="11430"/>
                  <a:solidFill>
                    <a:schemeClr val="accent2">
                      <a:lumMod val="50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ambria Math" panose="02040503050406030204" pitchFamily="18" charset="0"/>
                  <a:ea typeface="Cambria Math" panose="02040503050406030204" pitchFamily="18" charset="0"/>
                </a:rPr>
                <a:t>α</a:t>
              </a:r>
              <a:endParaRPr lang="ru-RU" b="1" spc="50" dirty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</p:grpSp>
      <p:sp>
        <p:nvSpPr>
          <p:cNvPr id="126" name="Прямоугольник 125"/>
          <p:cNvSpPr/>
          <p:nvPr/>
        </p:nvSpPr>
        <p:spPr>
          <a:xfrm>
            <a:off x="551659" y="3591316"/>
            <a:ext cx="142436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cap="none" spc="5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y</a:t>
            </a:r>
            <a:r>
              <a:rPr lang="el-GR" sz="2800" b="1" cap="none" spc="5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΄</a:t>
            </a:r>
            <a:r>
              <a:rPr lang="en-US" sz="2800" b="1" cap="none" spc="5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 = tg</a:t>
            </a:r>
            <a:r>
              <a:rPr lang="el-GR" sz="2800" b="1" cap="none" spc="5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α</a:t>
            </a:r>
            <a:endParaRPr lang="ru-RU" sz="2800" b="1" cap="none" spc="50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509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9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7540869" cy="432048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Задание 3. Ответьте на вопросы.</a:t>
            </a:r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611560" y="908349"/>
            <a:ext cx="7716011" cy="5787008"/>
            <a:chOff x="651909" y="908349"/>
            <a:chExt cx="7716011" cy="5787008"/>
          </a:xfrm>
        </p:grpSpPr>
        <p:pic>
          <p:nvPicPr>
            <p:cNvPr id="7172" name="Picture 4" descr="http://context.crimea.ua/static/media/publications/14507/big_3e948b89bdcae4c0e0f800b53b8e3e3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1909" y="908349"/>
              <a:ext cx="7716011" cy="5787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 rot="2312927">
              <a:off x="1909081" y="1819474"/>
              <a:ext cx="2221981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 smtClean="0">
                  <a:latin typeface="+mj-lt"/>
                </a:rPr>
                <a:t>СФОРМУЛИРУЙТЕ ФИЗИЧЕСКИЙ СМЫСЛ ПОНЯТИЙ:</a:t>
              </a:r>
            </a:p>
            <a:p>
              <a:r>
                <a:rPr lang="en-US" sz="1400" b="1" dirty="0" smtClean="0">
                  <a:latin typeface="+mj-lt"/>
                </a:rPr>
                <a:t>x; </a:t>
              </a:r>
              <a:r>
                <a:rPr lang="ru-RU" sz="1400" b="1" dirty="0" smtClean="0">
                  <a:latin typeface="+mj-lt"/>
                </a:rPr>
                <a:t> </a:t>
              </a:r>
              <a:r>
                <a:rPr lang="en-US" sz="1400" b="1" dirty="0" smtClean="0">
                  <a:latin typeface="+mj-lt"/>
                </a:rPr>
                <a:t>y; </a:t>
              </a:r>
              <a:r>
                <a:rPr lang="ru-RU" sz="1400" b="1" dirty="0" smtClean="0">
                  <a:latin typeface="+mj-lt"/>
                </a:rPr>
                <a:t> </a:t>
              </a:r>
              <a:r>
                <a:rPr lang="en-US" sz="1400" b="1" dirty="0" smtClean="0">
                  <a:latin typeface="+mj-lt"/>
                </a:rPr>
                <a:t>y</a:t>
              </a:r>
              <a:r>
                <a:rPr lang="ru-RU" sz="1400" b="1" dirty="0" smtClean="0">
                  <a:latin typeface="+mj-lt"/>
                </a:rPr>
                <a:t> = </a:t>
              </a:r>
              <a:r>
                <a:rPr lang="en-US" sz="1400" b="1" dirty="0" smtClean="0">
                  <a:latin typeface="+mj-lt"/>
                </a:rPr>
                <a:t>f(x);  y</a:t>
              </a:r>
              <a:r>
                <a:rPr lang="el-GR" sz="1400" b="1" dirty="0" smtClean="0">
                  <a:latin typeface="Times New Roman"/>
                  <a:cs typeface="Times New Roman"/>
                </a:rPr>
                <a:t>ʹ</a:t>
              </a:r>
              <a:endParaRPr lang="ru-RU" sz="1400" b="1" dirty="0">
                <a:latin typeface="+mj-lt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 rot="20628534">
              <a:off x="1182670" y="3386354"/>
              <a:ext cx="246098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 smtClean="0">
                  <a:latin typeface="+mj-lt"/>
                </a:rPr>
                <a:t>ЧЕМ ОТЛИЧАЕТСЯ МГНОВЕННАЯ СКОРОСТЬ ТЕЛА ОТ СРЕДНЕЙ СКОРОСТИ?</a:t>
              </a:r>
              <a:endParaRPr lang="ru-RU" sz="1200" b="1" dirty="0">
                <a:latin typeface="+mj-lt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 rot="2019713">
              <a:off x="2216305" y="4649699"/>
              <a:ext cx="2337922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>
                  <a:solidFill>
                    <a:srgbClr val="C00000"/>
                  </a:solidFill>
                  <a:latin typeface="+mj-lt"/>
                </a:rPr>
                <a:t>ПРИВЕДИТЕ </a:t>
              </a:r>
              <a:endParaRPr lang="en-US" sz="1200" b="1" dirty="0" smtClean="0">
                <a:solidFill>
                  <a:srgbClr val="C00000"/>
                </a:solidFill>
                <a:latin typeface="+mj-lt"/>
              </a:endParaRPr>
            </a:p>
            <a:p>
              <a:pPr algn="ctr"/>
              <a:r>
                <a:rPr lang="ru-RU" sz="1200" b="1" dirty="0" smtClean="0">
                  <a:solidFill>
                    <a:srgbClr val="C00000"/>
                  </a:solidFill>
                  <a:latin typeface="+mj-lt"/>
                </a:rPr>
                <a:t>ПРИМЕРЫ </a:t>
              </a:r>
            </a:p>
            <a:p>
              <a:pPr algn="ctr"/>
              <a:r>
                <a:rPr lang="ru-RU" sz="1200" b="1" dirty="0" smtClean="0">
                  <a:solidFill>
                    <a:srgbClr val="C00000"/>
                  </a:solidFill>
                  <a:latin typeface="+mj-lt"/>
                </a:rPr>
                <a:t>ФУНКЦИЙ, </a:t>
              </a:r>
            </a:p>
            <a:p>
              <a:pPr algn="ctr"/>
              <a:r>
                <a:rPr lang="ru-RU" sz="1200" b="1" dirty="0" smtClean="0">
                  <a:solidFill>
                    <a:srgbClr val="C00000"/>
                  </a:solidFill>
                  <a:latin typeface="+mj-lt"/>
                </a:rPr>
                <a:t>У КОТОРЫХ НА </a:t>
              </a:r>
            </a:p>
            <a:p>
              <a:pPr algn="ctr"/>
              <a:r>
                <a:rPr lang="ru-RU" sz="1200" b="1" dirty="0" smtClean="0">
                  <a:solidFill>
                    <a:srgbClr val="C00000"/>
                  </a:solidFill>
                  <a:latin typeface="+mj-lt"/>
                </a:rPr>
                <a:t>ВСЕЙ ОБЛАСТИ ОПРЕДЕЛЕНИЯ</a:t>
              </a:r>
              <a:r>
                <a:rPr lang="en-US" sz="1200" b="1" dirty="0" smtClean="0">
                  <a:solidFill>
                    <a:srgbClr val="C00000"/>
                  </a:solidFill>
                  <a:latin typeface="+mj-lt"/>
                </a:rPr>
                <a:t> </a:t>
              </a:r>
              <a:r>
                <a:rPr lang="ru-RU" sz="1200" b="1" dirty="0" smtClean="0">
                  <a:solidFill>
                    <a:srgbClr val="C00000"/>
                  </a:solidFill>
                  <a:latin typeface="+mj-lt"/>
                </a:rPr>
                <a:t>:</a:t>
              </a:r>
            </a:p>
            <a:p>
              <a:pPr algn="ctr"/>
              <a:r>
                <a:rPr lang="en-US" sz="1400" b="1" dirty="0" smtClean="0">
                  <a:solidFill>
                    <a:srgbClr val="C00000"/>
                  </a:solidFill>
                  <a:latin typeface="+mj-lt"/>
                </a:rPr>
                <a:t>f‘(x) &gt; 0</a:t>
              </a:r>
              <a:r>
                <a:rPr lang="en-US" sz="1400" b="1" dirty="0">
                  <a:solidFill>
                    <a:srgbClr val="C00000"/>
                  </a:solidFill>
                  <a:latin typeface="+mj-lt"/>
                </a:rPr>
                <a:t>; f‘(x) </a:t>
              </a:r>
              <a:r>
                <a:rPr lang="en-US" sz="1400" b="1" dirty="0" smtClean="0">
                  <a:solidFill>
                    <a:srgbClr val="C00000"/>
                  </a:solidFill>
                  <a:latin typeface="+mj-lt"/>
                </a:rPr>
                <a:t>&lt; 0;</a:t>
              </a:r>
              <a:endParaRPr lang="ru-RU" sz="1400" b="1" dirty="0" smtClean="0">
                <a:solidFill>
                  <a:srgbClr val="C00000"/>
                </a:solidFill>
                <a:latin typeface="+mj-lt"/>
              </a:endParaRPr>
            </a:p>
            <a:p>
              <a:pPr algn="ctr"/>
              <a:r>
                <a:rPr lang="en-US" sz="1400" b="1" dirty="0" smtClean="0">
                  <a:solidFill>
                    <a:srgbClr val="C0000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C00000"/>
                  </a:solidFill>
                  <a:latin typeface="+mj-lt"/>
                </a:rPr>
                <a:t>f‘(x) </a:t>
              </a:r>
              <a:r>
                <a:rPr lang="en-US" sz="1400" b="1" dirty="0" smtClean="0">
                  <a:solidFill>
                    <a:srgbClr val="C00000"/>
                  </a:solidFill>
                  <a:latin typeface="+mj-lt"/>
                </a:rPr>
                <a:t>= </a:t>
              </a:r>
              <a:r>
                <a:rPr lang="en-US" sz="1400" b="1" dirty="0">
                  <a:solidFill>
                    <a:srgbClr val="C00000"/>
                  </a:solidFill>
                  <a:latin typeface="+mj-lt"/>
                </a:rPr>
                <a:t>0</a:t>
              </a:r>
              <a:endParaRPr lang="ru-RU" sz="1400" b="1" dirty="0" smtClean="0">
                <a:solidFill>
                  <a:srgbClr val="C00000"/>
                </a:solidFill>
                <a:latin typeface="+mj-lt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 rot="20559477">
              <a:off x="4459703" y="5030772"/>
              <a:ext cx="211784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>
                  <a:latin typeface="+mj-lt"/>
                </a:rPr>
                <a:t>В ТОЧКЕ ЭКСТРЕМУМА ПРОИЗВОДНАЯ РАВНА НУЛЮ. ВСЕГДА ЛИ ВЕРНО </a:t>
              </a:r>
              <a:r>
                <a:rPr lang="ru-RU" sz="1200" b="1" dirty="0" smtClean="0">
                  <a:latin typeface="+mj-lt"/>
                </a:rPr>
                <a:t>ОБРАТНОЕ? </a:t>
              </a:r>
              <a:endParaRPr lang="ru-RU" sz="1200" b="1" dirty="0">
                <a:latin typeface="+mj-lt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560767" y="980728"/>
              <a:ext cx="202521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>
                  <a:latin typeface="+mj-lt"/>
                </a:rPr>
                <a:t>ОПИШИТЕ ДВИЖЕНИЕ МАЯТНИКА ЧЕРЕЗ ПОНЯТИЕ ПРОИЗВОДНАЯ</a:t>
              </a:r>
              <a:endParaRPr lang="ru-RU" sz="1200" b="1" dirty="0">
                <a:latin typeface="+mj-lt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 rot="1007684">
              <a:off x="5403888" y="3496874"/>
              <a:ext cx="2574520" cy="1415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>
                  <a:solidFill>
                    <a:srgbClr val="002060"/>
                  </a:solidFill>
                  <a:latin typeface="+mj-lt"/>
                </a:rPr>
                <a:t>ПРИ КАКОМ </a:t>
              </a:r>
            </a:p>
            <a:p>
              <a:pPr algn="ctr"/>
              <a:r>
                <a:rPr lang="ru-RU" sz="1200" b="1" dirty="0" smtClean="0">
                  <a:solidFill>
                    <a:srgbClr val="002060"/>
                  </a:solidFill>
                  <a:latin typeface="+mj-lt"/>
                </a:rPr>
                <a:t>ПОЛОЖЕНИИ КАСАТЕЛЬНОЙ ПРОИЗВОДНАЯ ФУНКЦИИ В ТОЧКЕ КАСАНИЯ </a:t>
              </a:r>
              <a:endParaRPr lang="en-US" sz="1200" b="1" dirty="0" smtClean="0">
                <a:solidFill>
                  <a:srgbClr val="002060"/>
                </a:solidFill>
                <a:latin typeface="+mj-lt"/>
              </a:endParaRPr>
            </a:p>
            <a:p>
              <a:pPr algn="ctr"/>
              <a:r>
                <a:rPr lang="ru-RU" sz="1200" b="1" dirty="0" smtClean="0">
                  <a:solidFill>
                    <a:srgbClr val="002060"/>
                  </a:solidFill>
                  <a:latin typeface="+mj-lt"/>
                </a:rPr>
                <a:t>НЕ СУЩЕСТВУЕТ?</a:t>
              </a:r>
              <a:endParaRPr lang="en-US" sz="1200" b="1" dirty="0" smtClean="0">
                <a:solidFill>
                  <a:srgbClr val="002060"/>
                </a:solidFill>
                <a:latin typeface="+mj-lt"/>
              </a:endParaRPr>
            </a:p>
            <a:p>
              <a:pPr algn="ctr"/>
              <a:r>
                <a:rPr lang="ru-RU" sz="1200" b="1" dirty="0" smtClean="0">
                  <a:solidFill>
                    <a:srgbClr val="002060"/>
                  </a:solidFill>
                  <a:latin typeface="+mj-lt"/>
                </a:rPr>
                <a:t> РАВНА  НУЛЮ</a:t>
              </a:r>
              <a:r>
                <a:rPr lang="ru-RU" sz="1400" b="1" dirty="0" smtClean="0">
                  <a:solidFill>
                    <a:srgbClr val="002060"/>
                  </a:solidFill>
                  <a:latin typeface="+mj-lt"/>
                </a:rPr>
                <a:t>?</a:t>
              </a:r>
              <a:endParaRPr lang="ru-RU" sz="1400" b="1" dirty="0">
                <a:solidFill>
                  <a:srgbClr val="002060"/>
                </a:solidFill>
                <a:latin typeface="+mj-l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19430680">
              <a:off x="5421867" y="1983087"/>
              <a:ext cx="194574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>
                  <a:latin typeface="+mj-lt"/>
                </a:rPr>
                <a:t>КАК</a:t>
              </a:r>
              <a:r>
                <a:rPr lang="en-US" sz="1200" b="1" dirty="0" smtClean="0">
                  <a:latin typeface="+mj-lt"/>
                </a:rPr>
                <a:t> </a:t>
              </a:r>
              <a:r>
                <a:rPr lang="ru-RU" sz="1200" b="1" dirty="0" smtClean="0">
                  <a:latin typeface="+mj-lt"/>
                </a:rPr>
                <a:t>МЕНЯЕТСЯ МОНОТОННОСТЬ  ФУНКЦИИ В ТОЧЕ МАКСИМУМА?</a:t>
              </a:r>
              <a:endParaRPr lang="ru-RU" sz="1200" b="1" dirty="0">
                <a:latin typeface="+mj-lt"/>
              </a:endParaRPr>
            </a:p>
          </p:txBody>
        </p:sp>
      </p:grpSp>
      <p:pic>
        <p:nvPicPr>
          <p:cNvPr id="7176" name="Picture 8" descr="http://img0.liveinternet.ru/images/attach/b/2/23/673/23673272_1174321270_21450248_43859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0361" y="4899640"/>
            <a:ext cx="1224136" cy="1795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083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3" y="15022"/>
            <a:ext cx="7252497" cy="43204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Задание 4. Установите Соответствие между функциями и их производными. 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098" name="Picture 2" descr="https://encrypted-tbn0.gstatic.com/images?q=tbn:ANd9GcRxZwIrR5ks4fQ3gRw7zgQ1hZlZEP9XQsKPFp4SDYBusGmO7N1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036" y="591997"/>
            <a:ext cx="8929196" cy="6173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0041" y="96139"/>
            <a:ext cx="1307127" cy="12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4" name="Группа 53"/>
          <p:cNvGrpSpPr/>
          <p:nvPr/>
        </p:nvGrpSpPr>
        <p:grpSpPr>
          <a:xfrm>
            <a:off x="6660232" y="1053829"/>
            <a:ext cx="1944216" cy="5314479"/>
            <a:chOff x="6471134" y="1056083"/>
            <a:chExt cx="1983614" cy="5312226"/>
          </a:xfrm>
        </p:grpSpPr>
        <p:sp>
          <p:nvSpPr>
            <p:cNvPr id="10" name="Овал 9"/>
            <p:cNvSpPr/>
            <p:nvPr/>
          </p:nvSpPr>
          <p:spPr>
            <a:xfrm>
              <a:off x="6480391" y="2236235"/>
              <a:ext cx="1974354" cy="686420"/>
            </a:xfrm>
            <a:prstGeom prst="ellipse">
              <a:avLst/>
            </a:prstGeom>
            <a:gradFill flip="none" rotWithShape="1">
              <a:gsLst>
                <a:gs pos="0">
                  <a:srgbClr val="FF66FF">
                    <a:tint val="66000"/>
                    <a:satMod val="160000"/>
                  </a:srgbClr>
                </a:gs>
                <a:gs pos="50000">
                  <a:srgbClr val="FF66FF">
                    <a:tint val="44500"/>
                    <a:satMod val="160000"/>
                  </a:srgbClr>
                </a:gs>
                <a:gs pos="100000">
                  <a:srgbClr val="FF66FF"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 </a:t>
              </a:r>
              <a:r>
                <a:rPr lang="ru-RU" sz="1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в)</a:t>
              </a:r>
              <a:r>
                <a:rPr lang="ru-RU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y =</a:t>
              </a:r>
              <a:r>
                <a:rPr lang="ru-RU" sz="1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sin x</a:t>
              </a:r>
              <a:endPara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Овал 10"/>
                <p:cNvSpPr/>
                <p:nvPr/>
              </p:nvSpPr>
              <p:spPr>
                <a:xfrm>
                  <a:off x="6496006" y="2923698"/>
                  <a:ext cx="1958739" cy="58356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66FF">
                        <a:tint val="66000"/>
                        <a:satMod val="160000"/>
                      </a:srgbClr>
                    </a:gs>
                    <a:gs pos="50000">
                      <a:srgbClr val="FF66FF">
                        <a:tint val="44500"/>
                        <a:satMod val="160000"/>
                      </a:srgbClr>
                    </a:gs>
                    <a:gs pos="100000">
                      <a:srgbClr val="FF66FF">
                        <a:tint val="23500"/>
                        <a:satMod val="160000"/>
                      </a:srgbClr>
                    </a:gs>
                  </a:gsLst>
                  <a:lin ang="0" scaled="1"/>
                  <a:tileRect/>
                </a:gradFill>
                <a:effectLst>
                  <a:outerShdw blurRad="76200" dir="18900000" sy="23000" kx="-1200000" algn="bl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1600" b="1" dirty="0" smtClean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г) </a:t>
                  </a:r>
                  <a:r>
                    <a:rPr lang="en-US" sz="1600" b="1" dirty="0" smtClean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y = </a:t>
                  </a:r>
                  <a14:m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1600" b="1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1600" b="1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rad>
                    </m:oMath>
                  </a14:m>
                  <a:endParaRPr lang="ru-RU" sz="16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1" name="Овал 1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96006" y="2923698"/>
                  <a:ext cx="1958739" cy="583565"/>
                </a:xfrm>
                <a:prstGeom prst="ellipse">
                  <a:avLst/>
                </a:prstGeom>
                <a:blipFill rotWithShape="1">
                  <a:blip r:embed="rId4"/>
                  <a:stretch>
                    <a:fillRect/>
                  </a:stretch>
                </a:blipFill>
                <a:effectLst>
                  <a:outerShdw blurRad="76200" dir="18900000" sy="23000" kx="-1200000" algn="bl" rotWithShape="0">
                    <a:prstClr val="black">
                      <a:alpha val="20000"/>
                    </a:prstClr>
                  </a:outerShdw>
                </a:effectLst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Овал 11"/>
                <p:cNvSpPr/>
                <p:nvPr/>
              </p:nvSpPr>
              <p:spPr>
                <a:xfrm>
                  <a:off x="6477449" y="3512084"/>
                  <a:ext cx="1883152" cy="55831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66FF">
                        <a:tint val="66000"/>
                        <a:satMod val="160000"/>
                      </a:srgbClr>
                    </a:gs>
                    <a:gs pos="50000">
                      <a:srgbClr val="FF66FF">
                        <a:tint val="44500"/>
                        <a:satMod val="160000"/>
                      </a:srgbClr>
                    </a:gs>
                    <a:gs pos="100000">
                      <a:srgbClr val="FF66FF">
                        <a:tint val="23500"/>
                        <a:satMod val="160000"/>
                      </a:srgbClr>
                    </a:gs>
                  </a:gsLst>
                  <a:lin ang="0" scaled="1"/>
                  <a:tileRect/>
                </a:gradFill>
                <a:effectLst>
                  <a:outerShdw blurRad="76200" dir="18900000" sy="23000" kx="-1200000" algn="bl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1600" b="1" dirty="0" smtClean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д)</a:t>
                  </a:r>
                  <a:r>
                    <a:rPr lang="en-US" sz="16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1600" b="1" dirty="0" smtClean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y =</a:t>
                  </a:r>
                  <a:r>
                    <a:rPr lang="ru-RU" sz="1600" b="1" dirty="0" smtClean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14:m>
                    <m:oMath xmlns:m="http://schemas.openxmlformats.org/officeDocument/2006/math">
                      <m:func>
                        <m:funcPr>
                          <m:ctrlPr>
                            <a:rPr lang="en-US" sz="1600" b="1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1600" b="0" i="0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tg</m:t>
                          </m:r>
                        </m:fName>
                        <m:e>
                          <m:r>
                            <a:rPr lang="en-US" sz="1600" b="1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func>
                    </m:oMath>
                  </a14:m>
                  <a:endParaRPr lang="ru-RU" sz="16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2" name="Овал 1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77449" y="3512084"/>
                  <a:ext cx="1883152" cy="558310"/>
                </a:xfrm>
                <a:prstGeom prst="ellipse">
                  <a:avLst/>
                </a:prstGeom>
                <a:blipFill rotWithShape="1">
                  <a:blip r:embed="rId5"/>
                  <a:stretch>
                    <a:fillRect/>
                  </a:stretch>
                </a:blipFill>
                <a:effectLst>
                  <a:outerShdw blurRad="76200" dir="18900000" sy="23000" kx="-1200000" algn="bl" rotWithShape="0">
                    <a:prstClr val="black">
                      <a:alpha val="20000"/>
                    </a:prstClr>
                  </a:outerShdw>
                </a:effectLst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Овал 12"/>
                <p:cNvSpPr/>
                <p:nvPr/>
              </p:nvSpPr>
              <p:spPr>
                <a:xfrm>
                  <a:off x="6518837" y="4070393"/>
                  <a:ext cx="1935908" cy="63346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66FF">
                        <a:tint val="66000"/>
                        <a:satMod val="160000"/>
                      </a:srgbClr>
                    </a:gs>
                    <a:gs pos="50000">
                      <a:srgbClr val="FF66FF">
                        <a:tint val="44500"/>
                        <a:satMod val="160000"/>
                      </a:srgbClr>
                    </a:gs>
                    <a:gs pos="100000">
                      <a:srgbClr val="FF66FF">
                        <a:tint val="23500"/>
                        <a:satMod val="160000"/>
                      </a:srgbClr>
                    </a:gs>
                  </a:gsLst>
                  <a:lin ang="0" scaled="1"/>
                  <a:tileRect/>
                </a:gradFill>
                <a:effectLst>
                  <a:outerShdw blurRad="76200" dir="18900000" sy="23000" kx="-1200000" algn="bl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1600" b="1" dirty="0" smtClean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е)</a:t>
                  </a:r>
                  <a:r>
                    <a:rPr lang="en-US" sz="1600" b="1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1600" b="1" dirty="0" smtClean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y = </a:t>
                  </a:r>
                  <a14:m>
                    <m:oMath xmlns:m="http://schemas.openxmlformats.org/officeDocument/2006/math">
                      <m:func>
                        <m:funcPr>
                          <m:ctrlPr>
                            <a:rPr lang="en-US" sz="1600" b="1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uncPr>
                        <m:fName>
                          <m:r>
                            <a:rPr lang="en-US" sz="1600" b="1" i="0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𝐜𝐨𝐬</m:t>
                          </m:r>
                        </m:fName>
                        <m:e>
                          <m:r>
                            <a:rPr lang="en-US" sz="1600" b="1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func>
                    </m:oMath>
                  </a14:m>
                  <a:endParaRPr lang="ru-RU" sz="16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3" name="Овал 1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18837" y="4070393"/>
                  <a:ext cx="1935908" cy="633463"/>
                </a:xfrm>
                <a:prstGeom prst="ellipse">
                  <a:avLst/>
                </a:prstGeom>
                <a:blipFill rotWithShape="1">
                  <a:blip r:embed="rId6"/>
                  <a:stretch>
                    <a:fillRect/>
                  </a:stretch>
                </a:blipFill>
                <a:effectLst>
                  <a:outerShdw blurRad="76200" dir="18900000" sy="23000" kx="-1200000" algn="bl" rotWithShape="0">
                    <a:prstClr val="black">
                      <a:alpha val="20000"/>
                    </a:prstClr>
                  </a:outerShdw>
                </a:effectLst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Овал 13"/>
            <p:cNvSpPr/>
            <p:nvPr/>
          </p:nvSpPr>
          <p:spPr>
            <a:xfrm>
              <a:off x="6501317" y="5229305"/>
              <a:ext cx="1953430" cy="592319"/>
            </a:xfrm>
            <a:prstGeom prst="ellipse">
              <a:avLst/>
            </a:prstGeom>
            <a:gradFill flip="none" rotWithShape="1">
              <a:gsLst>
                <a:gs pos="0">
                  <a:srgbClr val="FF66FF">
                    <a:tint val="66000"/>
                    <a:satMod val="160000"/>
                  </a:srgbClr>
                </a:gs>
                <a:gs pos="50000">
                  <a:srgbClr val="FF66FF">
                    <a:tint val="44500"/>
                    <a:satMod val="160000"/>
                  </a:srgbClr>
                </a:gs>
                <a:gs pos="100000">
                  <a:srgbClr val="FF66FF"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/>
                <a:t> </a:t>
              </a:r>
              <a:r>
                <a:rPr lang="ru-RU" sz="1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з)</a:t>
              </a:r>
              <a:r>
                <a:rPr lang="ru-RU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y = C</a:t>
              </a:r>
              <a:endPara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Овал 14"/>
                <p:cNvSpPr/>
                <p:nvPr/>
              </p:nvSpPr>
              <p:spPr>
                <a:xfrm>
                  <a:off x="6527106" y="5821624"/>
                  <a:ext cx="1927642" cy="54668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66FF">
                        <a:tint val="66000"/>
                        <a:satMod val="160000"/>
                      </a:srgbClr>
                    </a:gs>
                    <a:gs pos="50000">
                      <a:srgbClr val="FF66FF">
                        <a:tint val="44500"/>
                        <a:satMod val="160000"/>
                      </a:srgbClr>
                    </a:gs>
                    <a:gs pos="100000">
                      <a:srgbClr val="FF66FF">
                        <a:tint val="23500"/>
                        <a:satMod val="160000"/>
                      </a:srgbClr>
                    </a:gs>
                  </a:gsLst>
                  <a:lin ang="0" scaled="1"/>
                  <a:tileRect/>
                </a:gradFill>
                <a:effectLst>
                  <a:outerShdw blurRad="76200" dir="18900000" sy="23000" kx="-1200000" algn="bl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600" dirty="0" smtClean="0"/>
                    <a:t> </a:t>
                  </a:r>
                  <a:r>
                    <a:rPr lang="ru-RU" sz="1600" b="1" dirty="0" smtClean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и) </a:t>
                  </a:r>
                  <a:r>
                    <a:rPr lang="en-US" sz="1600" b="1" dirty="0" smtClean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y =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n-US" sz="1600" b="1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1600" b="1" i="0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𝐱</m:t>
                          </m:r>
                        </m:e>
                        <m:sup>
                          <m:r>
                            <a:rPr lang="en-US" sz="1600" b="1" i="0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𝐧</m:t>
                          </m:r>
                        </m:sup>
                      </m:sSup>
                    </m:oMath>
                  </a14:m>
                  <a:endParaRPr lang="ru-RU" sz="16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5" name="Овал 1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27106" y="5821624"/>
                  <a:ext cx="1927642" cy="546685"/>
                </a:xfrm>
                <a:prstGeom prst="ellipse">
                  <a:avLst/>
                </a:prstGeom>
                <a:blipFill rotWithShape="1">
                  <a:blip r:embed="rId7"/>
                  <a:stretch>
                    <a:fillRect/>
                  </a:stretch>
                </a:blipFill>
                <a:effectLst>
                  <a:outerShdw blurRad="76200" dir="18900000" sy="23000" kx="-1200000" algn="bl" rotWithShape="0">
                    <a:prstClr val="black">
                      <a:alpha val="20000"/>
                    </a:prstClr>
                  </a:outerShdw>
                </a:effectLst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Овал 21"/>
                <p:cNvSpPr/>
                <p:nvPr/>
              </p:nvSpPr>
              <p:spPr>
                <a:xfrm>
                  <a:off x="6471134" y="1056083"/>
                  <a:ext cx="1889467" cy="576064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66FF">
                        <a:tint val="66000"/>
                        <a:satMod val="160000"/>
                      </a:srgbClr>
                    </a:gs>
                    <a:gs pos="50000">
                      <a:srgbClr val="FF66FF">
                        <a:tint val="44500"/>
                        <a:satMod val="160000"/>
                      </a:srgbClr>
                    </a:gs>
                    <a:gs pos="100000">
                      <a:srgbClr val="FF66FF">
                        <a:tint val="23500"/>
                        <a:satMod val="160000"/>
                      </a:srgbClr>
                    </a:gs>
                  </a:gsLst>
                  <a:lin ang="0" scaled="1"/>
                  <a:tileRect/>
                </a:gradFill>
                <a:effectLst>
                  <a:outerShdw blurRad="76200" dir="18900000" sy="23000" kx="-1200000" algn="bl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1600" b="1" dirty="0" smtClean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а) </a:t>
                  </a:r>
                  <a:r>
                    <a:rPr lang="en-US" sz="1600" b="1" dirty="0" smtClean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y =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b="1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1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en-US" b="1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𝒙</m:t>
                          </m:r>
                        </m:den>
                      </m:f>
                    </m:oMath>
                  </a14:m>
                  <a:endParaRPr lang="ru-RU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22" name="Овал 2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71134" y="1056083"/>
                  <a:ext cx="1889467" cy="576064"/>
                </a:xfrm>
                <a:prstGeom prst="ellipse">
                  <a:avLst/>
                </a:prstGeom>
                <a:blipFill rotWithShape="1">
                  <a:blip r:embed="rId8"/>
                  <a:stretch>
                    <a:fillRect/>
                  </a:stretch>
                </a:blipFill>
                <a:effectLst>
                  <a:outerShdw blurRad="76200" dir="18900000" sy="23000" kx="-1200000" algn="bl" rotWithShape="0">
                    <a:prstClr val="black">
                      <a:alpha val="20000"/>
                    </a:prstClr>
                  </a:outerShdw>
                </a:effectLst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Овал 32"/>
                <p:cNvSpPr/>
                <p:nvPr/>
              </p:nvSpPr>
              <p:spPr>
                <a:xfrm>
                  <a:off x="6518838" y="4681322"/>
                  <a:ext cx="1872545" cy="57020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66FF">
                        <a:tint val="66000"/>
                        <a:satMod val="160000"/>
                      </a:srgbClr>
                    </a:gs>
                    <a:gs pos="50000">
                      <a:srgbClr val="FF66FF">
                        <a:tint val="44500"/>
                        <a:satMod val="160000"/>
                      </a:srgbClr>
                    </a:gs>
                    <a:gs pos="100000">
                      <a:srgbClr val="FF66FF">
                        <a:tint val="23500"/>
                        <a:satMod val="160000"/>
                      </a:srgbClr>
                    </a:gs>
                  </a:gsLst>
                  <a:lin ang="0" scaled="1"/>
                  <a:tileRect/>
                </a:gradFill>
                <a:effectLst>
                  <a:outerShdw blurRad="76200" dir="18900000" sy="23000" kx="-1200000" algn="bl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1600" b="1" dirty="0" smtClean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ж)</a:t>
                  </a:r>
                  <a:r>
                    <a:rPr lang="en-US" sz="1600" b="1" dirty="0" smtClean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y = c</a:t>
                  </a:r>
                  <a14:m>
                    <m:oMath xmlns:m="http://schemas.openxmlformats.org/officeDocument/2006/math">
                      <m:func>
                        <m:funcPr>
                          <m:ctrlPr>
                            <a:rPr lang="en-US" sz="1600" b="1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uncPr>
                        <m:fName>
                          <m:r>
                            <a:rPr lang="en-US" sz="1600" b="1" i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𝐭𝐠</m:t>
                          </m:r>
                        </m:fName>
                        <m:e>
                          <m:r>
                            <a:rPr lang="en-US" sz="1600" b="1" i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𝐱</m:t>
                          </m:r>
                        </m:e>
                      </m:func>
                    </m:oMath>
                  </a14:m>
                  <a:endParaRPr lang="ru-RU" sz="16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3" name="Овал 3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18838" y="4681322"/>
                  <a:ext cx="1872545" cy="570205"/>
                </a:xfrm>
                <a:prstGeom prst="ellipse">
                  <a:avLst/>
                </a:prstGeom>
                <a:blipFill rotWithShape="1">
                  <a:blip r:embed="rId9"/>
                  <a:stretch>
                    <a:fillRect/>
                  </a:stretch>
                </a:blipFill>
                <a:effectLst>
                  <a:outerShdw blurRad="76200" dir="18900000" sy="23000" kx="-1200000" algn="bl" rotWithShape="0">
                    <a:prstClr val="black">
                      <a:alpha val="20000"/>
                    </a:prstClr>
                  </a:outerShdw>
                </a:effectLst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" name="Овал 8"/>
            <p:cNvSpPr/>
            <p:nvPr/>
          </p:nvSpPr>
          <p:spPr>
            <a:xfrm>
              <a:off x="6471135" y="1632147"/>
              <a:ext cx="1920248" cy="621301"/>
            </a:xfrm>
            <a:prstGeom prst="ellipse">
              <a:avLst/>
            </a:prstGeom>
            <a:gradFill flip="none" rotWithShape="1">
              <a:gsLst>
                <a:gs pos="0">
                  <a:srgbClr val="FF66FF">
                    <a:tint val="66000"/>
                    <a:satMod val="160000"/>
                  </a:srgbClr>
                </a:gs>
                <a:gs pos="50000">
                  <a:srgbClr val="FF66FF">
                    <a:tint val="44500"/>
                    <a:satMod val="160000"/>
                  </a:srgbClr>
                </a:gs>
                <a:gs pos="100000">
                  <a:srgbClr val="FF66FF"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б) </a:t>
              </a:r>
              <a:r>
                <a:rPr lang="en-US" sz="1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y =</a:t>
              </a:r>
              <a:r>
                <a:rPr lang="ru-RU" sz="1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kx + b</a:t>
              </a:r>
              <a:endPara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78465" y="714382"/>
            <a:ext cx="2529479" cy="5911884"/>
            <a:chOff x="260892" y="719962"/>
            <a:chExt cx="2382667" cy="5391963"/>
          </a:xfrm>
        </p:grpSpPr>
        <p:grpSp>
          <p:nvGrpSpPr>
            <p:cNvPr id="26" name="Группа 25"/>
            <p:cNvGrpSpPr/>
            <p:nvPr/>
          </p:nvGrpSpPr>
          <p:grpSpPr>
            <a:xfrm>
              <a:off x="283823" y="1425018"/>
              <a:ext cx="2277550" cy="381903"/>
              <a:chOff x="283823" y="1425018"/>
              <a:chExt cx="2277550" cy="381903"/>
            </a:xfrm>
          </p:grpSpPr>
          <p:sp>
            <p:nvSpPr>
              <p:cNvPr id="7" name="Пятиугольник 6"/>
              <p:cNvSpPr/>
              <p:nvPr/>
            </p:nvSpPr>
            <p:spPr>
              <a:xfrm>
                <a:off x="913783" y="1425018"/>
                <a:ext cx="1647590" cy="381903"/>
              </a:xfrm>
              <a:prstGeom prst="homePlate">
                <a:avLst/>
              </a:prstGeom>
              <a:gradFill flip="none" rotWithShape="1">
                <a:gsLst>
                  <a:gs pos="0">
                    <a:srgbClr val="CCFF66">
                      <a:shade val="30000"/>
                      <a:satMod val="115000"/>
                    </a:srgbClr>
                  </a:gs>
                  <a:gs pos="50000">
                    <a:srgbClr val="CCFF66">
                      <a:shade val="67500"/>
                      <a:satMod val="115000"/>
                    </a:srgbClr>
                  </a:gs>
                  <a:gs pos="100000">
                    <a:srgbClr val="CCFF66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6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</a:t>
                </a:r>
                <a:r>
                  <a:rPr lang="el-GR" sz="16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΄ </a:t>
                </a:r>
                <a:r>
                  <a:rPr lang="en-US" sz="16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sin x</a:t>
                </a:r>
                <a:endParaRPr lang="ru-RU" sz="16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Нашивка 41"/>
              <p:cNvSpPr/>
              <p:nvPr/>
            </p:nvSpPr>
            <p:spPr>
              <a:xfrm>
                <a:off x="283823" y="1453855"/>
                <a:ext cx="624298" cy="287165"/>
              </a:xfrm>
              <a:prstGeom prst="chevron">
                <a:avLst/>
              </a:prstGeom>
              <a:gradFill flip="none" rotWithShape="1">
                <a:gsLst>
                  <a:gs pos="0">
                    <a:srgbClr val="CCFF66">
                      <a:shade val="30000"/>
                      <a:satMod val="115000"/>
                    </a:srgbClr>
                  </a:gs>
                  <a:gs pos="50000">
                    <a:srgbClr val="CCFF66">
                      <a:shade val="67500"/>
                      <a:satMod val="115000"/>
                    </a:srgbClr>
                  </a:gs>
                  <a:gs pos="100000">
                    <a:srgbClr val="CCFF66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r>
                  <a:rPr lang="ru-RU" sz="16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ru-RU" sz="16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5" name="Группа 54"/>
            <p:cNvGrpSpPr/>
            <p:nvPr/>
          </p:nvGrpSpPr>
          <p:grpSpPr>
            <a:xfrm>
              <a:off x="260892" y="719962"/>
              <a:ext cx="2382667" cy="5391963"/>
              <a:chOff x="260892" y="719962"/>
              <a:chExt cx="2382667" cy="5391963"/>
            </a:xfrm>
          </p:grpSpPr>
          <p:grpSp>
            <p:nvGrpSpPr>
              <p:cNvPr id="25" name="Группа 24"/>
              <p:cNvGrpSpPr/>
              <p:nvPr/>
            </p:nvGrpSpPr>
            <p:grpSpPr>
              <a:xfrm>
                <a:off x="277732" y="1082921"/>
                <a:ext cx="2270379" cy="359173"/>
                <a:chOff x="277732" y="1082921"/>
                <a:chExt cx="2270379" cy="359173"/>
              </a:xfrm>
            </p:grpSpPr>
            <p:sp>
              <p:nvSpPr>
                <p:cNvPr id="6" name="Пятиугольник 5"/>
                <p:cNvSpPr/>
                <p:nvPr/>
              </p:nvSpPr>
              <p:spPr>
                <a:xfrm>
                  <a:off x="900522" y="1082921"/>
                  <a:ext cx="1647589" cy="359173"/>
                </a:xfrm>
                <a:prstGeom prst="homePlate">
                  <a:avLst/>
                </a:prstGeom>
                <a:gradFill flip="none" rotWithShape="1">
                  <a:gsLst>
                    <a:gs pos="0">
                      <a:srgbClr val="CCFF66">
                        <a:shade val="30000"/>
                        <a:satMod val="115000"/>
                      </a:srgbClr>
                    </a:gs>
                    <a:gs pos="50000">
                      <a:srgbClr val="CCFF66">
                        <a:shade val="67500"/>
                        <a:satMod val="115000"/>
                      </a:srgbClr>
                    </a:gs>
                    <a:gs pos="100000">
                      <a:srgbClr val="CCFF66">
                        <a:shade val="100000"/>
                        <a:satMod val="115000"/>
                      </a:srgbClr>
                    </a:gs>
                  </a:gsLst>
                  <a:lin ang="10800000" scaled="1"/>
                  <a:tileRect/>
                </a:gra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r>
                    <a:rPr lang="en-US" sz="1600" b="1" dirty="0" smtClean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y</a:t>
                  </a:r>
                  <a:r>
                    <a:rPr lang="el-GR" sz="16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΄ </a:t>
                  </a:r>
                  <a:r>
                    <a:rPr lang="en-US" sz="1600" b="1" dirty="0" smtClean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= </a:t>
                  </a:r>
                  <a:r>
                    <a:rPr lang="ru-RU" sz="1600" b="1" dirty="0" smtClean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0</a:t>
                  </a:r>
                  <a:r>
                    <a:rPr lang="en-US" sz="1600" b="1" dirty="0" smtClean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endParaRPr lang="ru-RU" sz="16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4" name="Нашивка 23"/>
                <p:cNvSpPr/>
                <p:nvPr/>
              </p:nvSpPr>
              <p:spPr>
                <a:xfrm>
                  <a:off x="277732" y="1107471"/>
                  <a:ext cx="624298" cy="287165"/>
                </a:xfrm>
                <a:prstGeom prst="chevron">
                  <a:avLst/>
                </a:prstGeom>
                <a:gradFill flip="none" rotWithShape="1">
                  <a:gsLst>
                    <a:gs pos="0">
                      <a:srgbClr val="CCFF66">
                        <a:shade val="30000"/>
                        <a:satMod val="115000"/>
                      </a:srgbClr>
                    </a:gs>
                    <a:gs pos="50000">
                      <a:srgbClr val="CCFF66">
                        <a:shade val="67500"/>
                        <a:satMod val="115000"/>
                      </a:srgbClr>
                    </a:gs>
                    <a:gs pos="100000">
                      <a:srgbClr val="CCFF66">
                        <a:shade val="100000"/>
                        <a:satMod val="115000"/>
                      </a:srgbClr>
                    </a:gs>
                  </a:gsLst>
                  <a:lin ang="0" scaled="1"/>
                  <a:tileRect/>
                </a:gra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r>
                    <a:rPr lang="en-US" sz="1600" b="1" dirty="0" smtClean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</a:t>
                  </a:r>
                  <a:endParaRPr lang="ru-RU" sz="16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3" name="Группа 22"/>
              <p:cNvGrpSpPr/>
              <p:nvPr/>
            </p:nvGrpSpPr>
            <p:grpSpPr>
              <a:xfrm>
                <a:off x="261423" y="719962"/>
                <a:ext cx="2226608" cy="362959"/>
                <a:chOff x="261423" y="719962"/>
                <a:chExt cx="2226608" cy="362959"/>
              </a:xfrm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5" name="Пятиугольник 4"/>
                    <p:cNvSpPr/>
                    <p:nvPr/>
                  </p:nvSpPr>
                  <p:spPr>
                    <a:xfrm>
                      <a:off x="884528" y="719962"/>
                      <a:ext cx="1603503" cy="362959"/>
                    </a:xfrm>
                    <a:prstGeom prst="homePlate">
                      <a:avLst/>
                    </a:prstGeom>
                    <a:gradFill flip="none" rotWithShape="1">
                      <a:gsLst>
                        <a:gs pos="0">
                          <a:srgbClr val="CCFF66">
                            <a:shade val="30000"/>
                            <a:satMod val="115000"/>
                          </a:srgbClr>
                        </a:gs>
                        <a:gs pos="50000">
                          <a:srgbClr val="CCFF66">
                            <a:shade val="67500"/>
                            <a:satMod val="115000"/>
                          </a:srgbClr>
                        </a:gs>
                        <a:gs pos="100000">
                          <a:srgbClr val="CCFF66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y</a:t>
                      </a:r>
                      <a:r>
                        <a:rPr lang="el-GR" sz="16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΄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−</a:t>
                      </a:r>
                      <a14:m>
                        <m:oMath xmlns:m="http://schemas.openxmlformats.org/officeDocument/2006/math">
                          <m:func>
                            <m:funcPr>
                              <m:ctrlPr>
                                <a:rPr lang="en-US" sz="1600" b="1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a:rPr lang="en-US" sz="1600" b="1" i="0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 </m:t>
                              </m:r>
                              <m:r>
                                <a:rPr lang="en-US" sz="1600" b="1" i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𝐜𝐨𝐬</m:t>
                              </m:r>
                            </m:fName>
                            <m:e>
                              <m:r>
                                <a:rPr lang="en-US" sz="1600" b="1" i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𝐱</m:t>
                              </m:r>
                            </m:e>
                          </m:func>
                        </m:oMath>
                      </a14:m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5" name="Пятиугольник 4"/>
                    <p:cNvSpPr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884528" y="719962"/>
                      <a:ext cx="1603503" cy="362959"/>
                    </a:xfrm>
                    <a:prstGeom prst="homePlate">
                      <a:avLst/>
                    </a:prstGeom>
                    <a:blipFill rotWithShape="1">
                      <a:blip r:embed="rId10"/>
                      <a:stretch>
                        <a:fillRect b="-7143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ru-RU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41" name="Нашивка 40"/>
                <p:cNvSpPr/>
                <p:nvPr/>
              </p:nvSpPr>
              <p:spPr>
                <a:xfrm>
                  <a:off x="261423" y="719962"/>
                  <a:ext cx="624298" cy="287165"/>
                </a:xfrm>
                <a:prstGeom prst="chevron">
                  <a:avLst/>
                </a:prstGeom>
                <a:gradFill flip="none" rotWithShape="1">
                  <a:gsLst>
                    <a:gs pos="0">
                      <a:srgbClr val="CCFF66">
                        <a:shade val="30000"/>
                        <a:satMod val="115000"/>
                      </a:srgbClr>
                    </a:gs>
                    <a:gs pos="50000">
                      <a:srgbClr val="CCFF66">
                        <a:shade val="67500"/>
                        <a:satMod val="115000"/>
                      </a:srgbClr>
                    </a:gs>
                    <a:gs pos="100000">
                      <a:srgbClr val="CCFF66">
                        <a:shade val="100000"/>
                        <a:satMod val="115000"/>
                      </a:srgbClr>
                    </a:gs>
                  </a:gsLst>
                  <a:lin ang="0" scaled="1"/>
                  <a:tileRect/>
                </a:gra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r>
                    <a:rPr lang="ru-RU" sz="1600" b="1" dirty="0" smtClean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</a:t>
                  </a:r>
                  <a:endParaRPr lang="ru-RU" sz="16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7" name="Группа 26"/>
              <p:cNvGrpSpPr/>
              <p:nvPr/>
            </p:nvGrpSpPr>
            <p:grpSpPr>
              <a:xfrm>
                <a:off x="289485" y="1801263"/>
                <a:ext cx="2271888" cy="411970"/>
                <a:chOff x="289485" y="1801263"/>
                <a:chExt cx="2271888" cy="411970"/>
              </a:xfrm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8" name="Пятиугольник 7"/>
                    <p:cNvSpPr/>
                    <p:nvPr/>
                  </p:nvSpPr>
                  <p:spPr>
                    <a:xfrm>
                      <a:off x="949490" y="1801263"/>
                      <a:ext cx="1611883" cy="411970"/>
                    </a:xfrm>
                    <a:prstGeom prst="homePlate">
                      <a:avLst/>
                    </a:prstGeom>
                    <a:gradFill flip="none" rotWithShape="1">
                      <a:gsLst>
                        <a:gs pos="0">
                          <a:srgbClr val="CCFF66">
                            <a:shade val="30000"/>
                            <a:satMod val="115000"/>
                          </a:srgbClr>
                        </a:gs>
                        <a:gs pos="50000">
                          <a:srgbClr val="CCFF66">
                            <a:shade val="67500"/>
                            <a:satMod val="115000"/>
                          </a:srgbClr>
                        </a:gs>
                        <a:gs pos="100000">
                          <a:srgbClr val="CCFF66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y</a:t>
                      </a:r>
                      <a:r>
                        <a:rPr lang="el-GR" sz="16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΄ 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</a:t>
                      </a:r>
                      <a14:m>
                        <m:oMath xmlns:m="http://schemas.openxmlformats.org/officeDocument/2006/math">
                          <m:f>
                            <m:fPr>
                              <m:ctrlPr>
                                <a:rPr lang="en-US" sz="1600" b="1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1600" b="1" i="0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𝟏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en-US" sz="1600" b="1" i="1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 b="1" i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  <m:t>𝐱</m:t>
                                  </m:r>
                                </m:e>
                                <m:sup>
                                  <m:r>
                                    <a:rPr lang="en-US" sz="1600" b="1" i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  <m:t>𝟐</m:t>
                                  </m:r>
                                </m:sup>
                              </m:sSup>
                            </m:den>
                          </m:f>
                        </m:oMath>
                      </a14:m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8" name="Пятиугольник 7"/>
                    <p:cNvSpPr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949490" y="1801263"/>
                      <a:ext cx="1611883" cy="411970"/>
                    </a:xfrm>
                    <a:prstGeom prst="homePlate">
                      <a:avLst/>
                    </a:prstGeom>
                    <a:blipFill rotWithShape="1">
                      <a:blip r:embed="rId11"/>
                      <a:stretch>
                        <a:fillRect b="-1266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ru-RU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43" name="Нашивка 42"/>
                <p:cNvSpPr/>
                <p:nvPr/>
              </p:nvSpPr>
              <p:spPr>
                <a:xfrm>
                  <a:off x="289485" y="1827717"/>
                  <a:ext cx="624298" cy="287165"/>
                </a:xfrm>
                <a:prstGeom prst="chevron">
                  <a:avLst/>
                </a:prstGeom>
                <a:gradFill flip="none" rotWithShape="1">
                  <a:gsLst>
                    <a:gs pos="0">
                      <a:srgbClr val="CCFF66">
                        <a:shade val="30000"/>
                        <a:satMod val="115000"/>
                      </a:srgbClr>
                    </a:gs>
                    <a:gs pos="50000">
                      <a:srgbClr val="CCFF66">
                        <a:shade val="67500"/>
                        <a:satMod val="115000"/>
                      </a:srgbClr>
                    </a:gs>
                    <a:gs pos="100000">
                      <a:srgbClr val="CCFF66">
                        <a:shade val="100000"/>
                        <a:satMod val="115000"/>
                      </a:srgbClr>
                    </a:gs>
                  </a:gsLst>
                  <a:lin ang="0" scaled="1"/>
                  <a:tileRect/>
                </a:gra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r>
                    <a:rPr lang="ru-RU" sz="1600" b="1" dirty="0" smtClean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4</a:t>
                  </a:r>
                  <a:endParaRPr lang="ru-RU" sz="16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8" name="Группа 27"/>
              <p:cNvGrpSpPr/>
              <p:nvPr/>
            </p:nvGrpSpPr>
            <p:grpSpPr>
              <a:xfrm>
                <a:off x="312644" y="2201288"/>
                <a:ext cx="2284440" cy="386588"/>
                <a:chOff x="312644" y="2201288"/>
                <a:chExt cx="2284440" cy="386588"/>
              </a:xfrm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6" name="Пятиугольник 15"/>
                    <p:cNvSpPr/>
                    <p:nvPr/>
                  </p:nvSpPr>
                  <p:spPr>
                    <a:xfrm>
                      <a:off x="924018" y="2201288"/>
                      <a:ext cx="1673066" cy="386588"/>
                    </a:xfrm>
                    <a:prstGeom prst="homePlate">
                      <a:avLst/>
                    </a:prstGeom>
                    <a:gradFill flip="none" rotWithShape="1">
                      <a:gsLst>
                        <a:gs pos="0">
                          <a:srgbClr val="CCFF66">
                            <a:shade val="30000"/>
                            <a:satMod val="115000"/>
                          </a:srgbClr>
                        </a:gs>
                        <a:gs pos="50000">
                          <a:srgbClr val="CCFF66">
                            <a:shade val="67500"/>
                            <a:satMod val="115000"/>
                          </a:srgbClr>
                        </a:gs>
                        <a:gs pos="100000">
                          <a:srgbClr val="CCFF66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y</a:t>
                      </a:r>
                      <a:r>
                        <a:rPr lang="el-GR" sz="16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΄ 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− </a:t>
                      </a:r>
                      <a14:m>
                        <m:oMath xmlns:m="http://schemas.openxmlformats.org/officeDocument/2006/math">
                          <m:func>
                            <m:funcPr>
                              <m:ctrlPr>
                                <a:rPr lang="en-US" sz="1600" b="1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a:rPr lang="en-US" sz="1600" b="1" i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𝐬𝐢𝐧</m:t>
                              </m:r>
                            </m:fName>
                            <m:e>
                              <m:r>
                                <a:rPr lang="en-US" sz="1600" b="1" i="0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𝐱</m:t>
                              </m:r>
                            </m:e>
                          </m:func>
                        </m:oMath>
                      </a14:m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16" name="Пятиугольник 15"/>
                    <p:cNvSpPr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924018" y="2201288"/>
                      <a:ext cx="1673066" cy="386588"/>
                    </a:xfrm>
                    <a:prstGeom prst="homePlate">
                      <a:avLst/>
                    </a:prstGeom>
                    <a:blipFill rotWithShape="1">
                      <a:blip r:embed="rId12"/>
                      <a:stretch>
                        <a:fillRect b="-5405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ru-RU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44" name="Нашивка 43"/>
                <p:cNvSpPr/>
                <p:nvPr/>
              </p:nvSpPr>
              <p:spPr>
                <a:xfrm>
                  <a:off x="312644" y="2213233"/>
                  <a:ext cx="624298" cy="287165"/>
                </a:xfrm>
                <a:prstGeom prst="chevron">
                  <a:avLst/>
                </a:prstGeom>
                <a:gradFill flip="none" rotWithShape="1">
                  <a:gsLst>
                    <a:gs pos="0">
                      <a:srgbClr val="CCFF66">
                        <a:shade val="30000"/>
                        <a:satMod val="115000"/>
                      </a:srgbClr>
                    </a:gs>
                    <a:gs pos="50000">
                      <a:srgbClr val="CCFF66">
                        <a:shade val="67500"/>
                        <a:satMod val="115000"/>
                      </a:srgbClr>
                    </a:gs>
                    <a:gs pos="100000">
                      <a:srgbClr val="CCFF66">
                        <a:shade val="100000"/>
                        <a:satMod val="115000"/>
                      </a:srgbClr>
                    </a:gs>
                  </a:gsLst>
                  <a:lin ang="0" scaled="1"/>
                  <a:tileRect/>
                </a:gra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r>
                    <a:rPr lang="ru-RU" sz="1600" b="1" dirty="0" smtClean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5</a:t>
                  </a:r>
                  <a:endParaRPr lang="ru-RU" sz="16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9" name="Группа 28"/>
              <p:cNvGrpSpPr/>
              <p:nvPr/>
            </p:nvGrpSpPr>
            <p:grpSpPr>
              <a:xfrm>
                <a:off x="329112" y="2575619"/>
                <a:ext cx="2189852" cy="406908"/>
                <a:chOff x="329112" y="2575619"/>
                <a:chExt cx="2189852" cy="406908"/>
              </a:xfrm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7" name="Пятиугольник 16"/>
                    <p:cNvSpPr/>
                    <p:nvPr/>
                  </p:nvSpPr>
                  <p:spPr>
                    <a:xfrm>
                      <a:off x="946051" y="2575619"/>
                      <a:ext cx="1572913" cy="406908"/>
                    </a:xfrm>
                    <a:prstGeom prst="homePlate">
                      <a:avLst/>
                    </a:prstGeom>
                    <a:gradFill flip="none" rotWithShape="1">
                      <a:gsLst>
                        <a:gs pos="0">
                          <a:srgbClr val="CCFF66">
                            <a:shade val="30000"/>
                            <a:satMod val="115000"/>
                          </a:srgbClr>
                        </a:gs>
                        <a:gs pos="50000">
                          <a:srgbClr val="CCFF66">
                            <a:shade val="67500"/>
                            <a:satMod val="115000"/>
                          </a:srgbClr>
                        </a:gs>
                        <a:gs pos="100000">
                          <a:srgbClr val="CCFF66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y</a:t>
                      </a:r>
                      <a:r>
                        <a:rPr lang="el-GR" sz="16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΄ 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n</a:t>
                      </a:r>
                      <a14:m>
                        <m:oMath xmlns:m="http://schemas.openxmlformats.org/officeDocument/2006/math">
                          <m:sSup>
                            <m:sSupPr>
                              <m:ctrlPr>
                                <a:rPr lang="en-US" sz="1600" b="1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b="1" i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𝐱</m:t>
                              </m:r>
                            </m:e>
                            <m:sup>
                              <m:r>
                                <a:rPr lang="en-US" sz="1600" b="1" i="0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𝐧</m:t>
                              </m:r>
                              <m:r>
                                <a:rPr lang="en-US" sz="1600" b="1" i="0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1600" b="1" i="0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𝟏</m:t>
                              </m:r>
                            </m:sup>
                          </m:sSup>
                        </m:oMath>
                      </a14:m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17" name="Пятиугольник 16"/>
                    <p:cNvSpPr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946051" y="2575619"/>
                      <a:ext cx="1572913" cy="406908"/>
                    </a:xfrm>
                    <a:prstGeom prst="homePlate">
                      <a:avLst/>
                    </a:prstGeom>
                    <a:blipFill rotWithShape="1">
                      <a:blip r:embed="rId13"/>
                      <a:stretch>
                        <a:fillRect b="-3896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ru-RU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45" name="Нашивка 44"/>
                <p:cNvSpPr/>
                <p:nvPr/>
              </p:nvSpPr>
              <p:spPr>
                <a:xfrm>
                  <a:off x="329112" y="2635490"/>
                  <a:ext cx="624298" cy="287165"/>
                </a:xfrm>
                <a:prstGeom prst="chevron">
                  <a:avLst/>
                </a:prstGeom>
                <a:gradFill flip="none" rotWithShape="1">
                  <a:gsLst>
                    <a:gs pos="0">
                      <a:srgbClr val="CCFF66">
                        <a:shade val="30000"/>
                        <a:satMod val="115000"/>
                      </a:srgbClr>
                    </a:gs>
                    <a:gs pos="50000">
                      <a:srgbClr val="CCFF66">
                        <a:shade val="67500"/>
                        <a:satMod val="115000"/>
                      </a:srgbClr>
                    </a:gs>
                    <a:gs pos="100000">
                      <a:srgbClr val="CCFF66">
                        <a:shade val="100000"/>
                        <a:satMod val="115000"/>
                      </a:srgbClr>
                    </a:gs>
                  </a:gsLst>
                  <a:lin ang="0" scaled="1"/>
                  <a:tileRect/>
                </a:gra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r>
                    <a:rPr lang="ru-RU" sz="1600" b="1" dirty="0" smtClean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6</a:t>
                  </a:r>
                  <a:endParaRPr lang="ru-RU" sz="16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31" name="Группа 30"/>
              <p:cNvGrpSpPr/>
              <p:nvPr/>
            </p:nvGrpSpPr>
            <p:grpSpPr>
              <a:xfrm>
                <a:off x="321753" y="2969379"/>
                <a:ext cx="2181259" cy="773176"/>
                <a:chOff x="321753" y="2969379"/>
                <a:chExt cx="2181259" cy="773176"/>
              </a:xfrm>
            </p:grpSpPr>
            <p:sp>
              <p:nvSpPr>
                <p:cNvPr id="19" name="Пятиугольник 18"/>
                <p:cNvSpPr/>
                <p:nvPr/>
              </p:nvSpPr>
              <p:spPr>
                <a:xfrm>
                  <a:off x="936942" y="3355967"/>
                  <a:ext cx="1566070" cy="386588"/>
                </a:xfrm>
                <a:prstGeom prst="homePlate">
                  <a:avLst/>
                </a:prstGeom>
                <a:gradFill flip="none" rotWithShape="1">
                  <a:gsLst>
                    <a:gs pos="0">
                      <a:srgbClr val="CCFF66">
                        <a:shade val="30000"/>
                        <a:satMod val="115000"/>
                      </a:srgbClr>
                    </a:gs>
                    <a:gs pos="50000">
                      <a:srgbClr val="CCFF66">
                        <a:shade val="67500"/>
                        <a:satMod val="115000"/>
                      </a:srgbClr>
                    </a:gs>
                    <a:gs pos="100000">
                      <a:srgbClr val="CCFF66">
                        <a:shade val="100000"/>
                        <a:satMod val="115000"/>
                      </a:srgbClr>
                    </a:gs>
                  </a:gsLst>
                  <a:lin ang="10800000" scaled="1"/>
                  <a:tileRect/>
                </a:gra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r>
                    <a:rPr lang="en-US" sz="1600" b="1" dirty="0" smtClean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y</a:t>
                  </a:r>
                  <a:r>
                    <a:rPr lang="el-GR" sz="16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΄ </a:t>
                  </a:r>
                  <a:r>
                    <a:rPr lang="en-US" sz="1600" b="1" dirty="0" smtClean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= cos x</a:t>
                  </a:r>
                  <a:endParaRPr lang="ru-RU" sz="16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30" name="Группа 29"/>
                <p:cNvGrpSpPr/>
                <p:nvPr/>
              </p:nvGrpSpPr>
              <p:grpSpPr>
                <a:xfrm>
                  <a:off x="321753" y="2969379"/>
                  <a:ext cx="2145063" cy="386588"/>
                  <a:chOff x="321753" y="2969379"/>
                  <a:chExt cx="2145063" cy="386588"/>
                </a:xfrm>
              </p:grpSpPr>
              <p:sp>
                <p:nvSpPr>
                  <p:cNvPr id="18" name="Пятиугольник 17"/>
                  <p:cNvSpPr/>
                  <p:nvPr/>
                </p:nvSpPr>
                <p:spPr>
                  <a:xfrm>
                    <a:off x="922856" y="2969379"/>
                    <a:ext cx="1543960" cy="386588"/>
                  </a:xfrm>
                  <a:prstGeom prst="homePlate">
                    <a:avLst/>
                  </a:prstGeom>
                  <a:gradFill flip="none" rotWithShape="1">
                    <a:gsLst>
                      <a:gs pos="0">
                        <a:srgbClr val="CCFF66">
                          <a:shade val="30000"/>
                          <a:satMod val="115000"/>
                        </a:srgbClr>
                      </a:gs>
                      <a:gs pos="50000">
                        <a:srgbClr val="CCFF66">
                          <a:shade val="67500"/>
                          <a:satMod val="115000"/>
                        </a:srgbClr>
                      </a:gs>
                      <a:gs pos="100000">
                        <a:srgbClr val="CCFF66">
                          <a:shade val="100000"/>
                          <a:satMod val="115000"/>
                        </a:srgbClr>
                      </a:gs>
                    </a:gsLst>
                    <a:lin ang="10800000" scaled="1"/>
                    <a:tileRect/>
                  </a:gra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r>
                      <a:rPr lang="en-US" sz="1600" b="1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y</a:t>
                    </a:r>
                    <a:r>
                      <a:rPr lang="el-GR" sz="16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΄ </a:t>
                    </a:r>
                    <a:r>
                      <a:rPr lang="en-US" sz="1600" b="1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= k </a:t>
                    </a:r>
                    <a:endParaRPr lang="ru-RU" sz="16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" name="Нашивка 45"/>
                  <p:cNvSpPr/>
                  <p:nvPr/>
                </p:nvSpPr>
                <p:spPr>
                  <a:xfrm>
                    <a:off x="321753" y="2998071"/>
                    <a:ext cx="624298" cy="287165"/>
                  </a:xfrm>
                  <a:prstGeom prst="chevron">
                    <a:avLst/>
                  </a:prstGeom>
                  <a:gradFill flip="none" rotWithShape="1">
                    <a:gsLst>
                      <a:gs pos="0">
                        <a:srgbClr val="CCFF66">
                          <a:shade val="30000"/>
                          <a:satMod val="115000"/>
                        </a:srgbClr>
                      </a:gs>
                      <a:gs pos="50000">
                        <a:srgbClr val="CCFF66">
                          <a:shade val="67500"/>
                          <a:satMod val="115000"/>
                        </a:srgbClr>
                      </a:gs>
                      <a:gs pos="100000">
                        <a:srgbClr val="CCFF66">
                          <a:shade val="100000"/>
                          <a:satMod val="115000"/>
                        </a:srgbClr>
                      </a:gs>
                    </a:gsLst>
                    <a:lin ang="0" scaled="1"/>
                    <a:tileRect/>
                  </a:gra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r>
                      <a:rPr lang="ru-RU" sz="1600" b="1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7</a:t>
                    </a:r>
                    <a:endParaRPr lang="ru-RU" sz="16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47" name="Нашивка 46"/>
                <p:cNvSpPr/>
                <p:nvPr/>
              </p:nvSpPr>
              <p:spPr>
                <a:xfrm>
                  <a:off x="336099" y="3387031"/>
                  <a:ext cx="624298" cy="287165"/>
                </a:xfrm>
                <a:prstGeom prst="chevron">
                  <a:avLst/>
                </a:prstGeom>
                <a:gradFill flip="none" rotWithShape="1">
                  <a:gsLst>
                    <a:gs pos="0">
                      <a:srgbClr val="CCFF66">
                        <a:shade val="30000"/>
                        <a:satMod val="115000"/>
                      </a:srgbClr>
                    </a:gs>
                    <a:gs pos="50000">
                      <a:srgbClr val="CCFF66">
                        <a:shade val="67500"/>
                        <a:satMod val="115000"/>
                      </a:srgbClr>
                    </a:gs>
                    <a:gs pos="100000">
                      <a:srgbClr val="CCFF66">
                        <a:shade val="100000"/>
                        <a:satMod val="115000"/>
                      </a:srgbClr>
                    </a:gs>
                  </a:gsLst>
                  <a:lin ang="0" scaled="1"/>
                  <a:tileRect/>
                </a:gra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r>
                    <a:rPr lang="ru-RU" sz="1600" b="1" dirty="0" smtClean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8</a:t>
                  </a:r>
                  <a:endParaRPr lang="ru-RU" sz="16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32" name="Группа 31"/>
              <p:cNvGrpSpPr/>
              <p:nvPr/>
            </p:nvGrpSpPr>
            <p:grpSpPr>
              <a:xfrm>
                <a:off x="329203" y="3742555"/>
                <a:ext cx="2194185" cy="395552"/>
                <a:chOff x="329203" y="3742555"/>
                <a:chExt cx="2194185" cy="395552"/>
              </a:xfrm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0" name="Пятиугольник 19"/>
                    <p:cNvSpPr/>
                    <p:nvPr/>
                  </p:nvSpPr>
                  <p:spPr>
                    <a:xfrm>
                      <a:off x="967240" y="3742555"/>
                      <a:ext cx="1556148" cy="395552"/>
                    </a:xfrm>
                    <a:prstGeom prst="homePlate">
                      <a:avLst/>
                    </a:prstGeom>
                    <a:gradFill flip="none" rotWithShape="1">
                      <a:gsLst>
                        <a:gs pos="0">
                          <a:srgbClr val="CCFF66">
                            <a:shade val="30000"/>
                            <a:satMod val="115000"/>
                          </a:srgbClr>
                        </a:gs>
                        <a:gs pos="50000">
                          <a:srgbClr val="CCFF66">
                            <a:shade val="67500"/>
                            <a:satMod val="115000"/>
                          </a:srgbClr>
                        </a:gs>
                        <a:gs pos="100000">
                          <a:srgbClr val="CCFF66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y</a:t>
                      </a:r>
                      <a:r>
                        <a:rPr lang="el-GR" sz="16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΄ 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−  </a:t>
                      </a:r>
                      <a14:m>
                        <m:oMath xmlns:m="http://schemas.openxmlformats.org/officeDocument/2006/math">
                          <m:f>
                            <m:fPr>
                              <m:ctrlPr>
                                <a:rPr lang="en-US" sz="1600" b="1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1600" b="1" i="0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𝟏</m:t>
                              </m:r>
                            </m:num>
                            <m:den>
                              <m:rad>
                                <m:radPr>
                                  <m:degHide m:val="on"/>
                                  <m:ctrlPr>
                                    <a:rPr lang="en-US" sz="1600" b="1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1600" b="1" i="0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  <m:t>𝐱</m:t>
                                  </m:r>
                                </m:e>
                              </m:rad>
                            </m:den>
                          </m:f>
                        </m:oMath>
                      </a14:m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20" name="Пятиугольник 19"/>
                    <p:cNvSpPr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967240" y="3742555"/>
                      <a:ext cx="1556148" cy="395552"/>
                    </a:xfrm>
                    <a:prstGeom prst="homePlate">
                      <a:avLst/>
                    </a:prstGeom>
                    <a:blipFill rotWithShape="1">
                      <a:blip r:embed="rId14"/>
                      <a:stretch>
                        <a:fillRect b="-1316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ru-RU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48" name="Нашивка 47"/>
                <p:cNvSpPr/>
                <p:nvPr/>
              </p:nvSpPr>
              <p:spPr>
                <a:xfrm>
                  <a:off x="329203" y="3796748"/>
                  <a:ext cx="624298" cy="287165"/>
                </a:xfrm>
                <a:prstGeom prst="chevron">
                  <a:avLst/>
                </a:prstGeom>
                <a:gradFill flip="none" rotWithShape="1">
                  <a:gsLst>
                    <a:gs pos="0">
                      <a:srgbClr val="CCFF66">
                        <a:shade val="30000"/>
                        <a:satMod val="115000"/>
                      </a:srgbClr>
                    </a:gs>
                    <a:gs pos="50000">
                      <a:srgbClr val="CCFF66">
                        <a:shade val="67500"/>
                        <a:satMod val="115000"/>
                      </a:srgbClr>
                    </a:gs>
                    <a:gs pos="100000">
                      <a:srgbClr val="CCFF66">
                        <a:shade val="100000"/>
                        <a:satMod val="115000"/>
                      </a:srgbClr>
                    </a:gs>
                  </a:gsLst>
                  <a:lin ang="0" scaled="1"/>
                  <a:tileRect/>
                </a:gra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r>
                    <a:rPr lang="ru-RU" sz="1600" b="1" dirty="0" smtClean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9</a:t>
                  </a:r>
                  <a:endParaRPr lang="ru-RU" sz="16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37" name="Группа 36"/>
              <p:cNvGrpSpPr/>
              <p:nvPr/>
            </p:nvGrpSpPr>
            <p:grpSpPr>
              <a:xfrm>
                <a:off x="336099" y="4510564"/>
                <a:ext cx="2173459" cy="386588"/>
                <a:chOff x="336099" y="4510564"/>
                <a:chExt cx="2173459" cy="386588"/>
              </a:xfrm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34" name="Пятиугольник 33"/>
                    <p:cNvSpPr/>
                    <p:nvPr/>
                  </p:nvSpPr>
                  <p:spPr>
                    <a:xfrm>
                      <a:off x="953410" y="4510564"/>
                      <a:ext cx="1556148" cy="386588"/>
                    </a:xfrm>
                    <a:prstGeom prst="homePlate">
                      <a:avLst/>
                    </a:prstGeom>
                    <a:gradFill flip="none" rotWithShape="1">
                      <a:gsLst>
                        <a:gs pos="0">
                          <a:srgbClr val="CCFF66">
                            <a:shade val="30000"/>
                            <a:satMod val="115000"/>
                          </a:srgbClr>
                        </a:gs>
                        <a:gs pos="50000">
                          <a:srgbClr val="CCFF66">
                            <a:shade val="67500"/>
                            <a:satMod val="115000"/>
                          </a:srgbClr>
                        </a:gs>
                        <a:gs pos="100000">
                          <a:srgbClr val="CCFF66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y</a:t>
                      </a:r>
                      <a:r>
                        <a:rPr lang="el-GR" sz="16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΄ 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– </a:t>
                      </a:r>
                      <a14:m>
                        <m:oMath xmlns:m="http://schemas.openxmlformats.org/officeDocument/2006/math">
                          <m:f>
                            <m:fPr>
                              <m:ctrlPr>
                                <a:rPr lang="en-US" sz="1600" b="1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1600" b="1" i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𝟏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en-US" sz="1600" b="1" i="1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 b="1" i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  <m:t>𝐬𝐢𝐧</m:t>
                                  </m:r>
                                </m:e>
                                <m:sup>
                                  <m:r>
                                    <a:rPr lang="en-US" sz="1600" b="1" i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1600" b="1" i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𝐱</m:t>
                              </m:r>
                            </m:den>
                          </m:f>
                        </m:oMath>
                      </a14:m>
                      <a:endParaRPr lang="ru-RU" sz="16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34" name="Пятиугольник 33"/>
                    <p:cNvSpPr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953410" y="4510564"/>
                      <a:ext cx="1556148" cy="386588"/>
                    </a:xfrm>
                    <a:prstGeom prst="homePlate">
                      <a:avLst/>
                    </a:prstGeom>
                    <a:blipFill rotWithShape="1">
                      <a:blip r:embed="rId15"/>
                      <a:stretch>
                        <a:fillRect b="-5479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ru-RU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50" name="Нашивка 49"/>
                <p:cNvSpPr/>
                <p:nvPr/>
              </p:nvSpPr>
              <p:spPr>
                <a:xfrm>
                  <a:off x="336099" y="4560275"/>
                  <a:ext cx="653199" cy="287165"/>
                </a:xfrm>
                <a:prstGeom prst="chevron">
                  <a:avLst/>
                </a:prstGeom>
                <a:gradFill flip="none" rotWithShape="1">
                  <a:gsLst>
                    <a:gs pos="0">
                      <a:srgbClr val="CCFF66">
                        <a:shade val="30000"/>
                        <a:satMod val="115000"/>
                      </a:srgbClr>
                    </a:gs>
                    <a:gs pos="50000">
                      <a:srgbClr val="CCFF66">
                        <a:shade val="67500"/>
                        <a:satMod val="115000"/>
                      </a:srgbClr>
                    </a:gs>
                    <a:gs pos="100000">
                      <a:srgbClr val="CCFF66">
                        <a:shade val="100000"/>
                        <a:satMod val="115000"/>
                      </a:srgbClr>
                    </a:gs>
                  </a:gsLst>
                  <a:lin ang="0" scaled="1"/>
                  <a:tileRect/>
                </a:gra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r>
                    <a:rPr lang="ru-RU" sz="1600" b="1" dirty="0" smtClean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11</a:t>
                  </a:r>
                  <a:endParaRPr lang="ru-RU" sz="16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38" name="Группа 37"/>
              <p:cNvGrpSpPr/>
              <p:nvPr/>
            </p:nvGrpSpPr>
            <p:grpSpPr>
              <a:xfrm>
                <a:off x="329112" y="4897152"/>
                <a:ext cx="2232261" cy="377143"/>
                <a:chOff x="329112" y="4897152"/>
                <a:chExt cx="2232261" cy="377143"/>
              </a:xfrm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36" name="Пятиугольник 35"/>
                    <p:cNvSpPr/>
                    <p:nvPr/>
                  </p:nvSpPr>
                  <p:spPr>
                    <a:xfrm>
                      <a:off x="980502" y="4897152"/>
                      <a:ext cx="1580871" cy="377143"/>
                    </a:xfrm>
                    <a:prstGeom prst="homePlate">
                      <a:avLst/>
                    </a:prstGeom>
                    <a:gradFill flip="none" rotWithShape="1">
                      <a:gsLst>
                        <a:gs pos="0">
                          <a:srgbClr val="CCFF66">
                            <a:shade val="30000"/>
                            <a:satMod val="115000"/>
                          </a:srgbClr>
                        </a:gs>
                        <a:gs pos="50000">
                          <a:srgbClr val="CCFF66">
                            <a:shade val="67500"/>
                            <a:satMod val="115000"/>
                          </a:srgbClr>
                        </a:gs>
                        <a:gs pos="100000">
                          <a:srgbClr val="CCFF66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y</a:t>
                      </a:r>
                      <a:r>
                        <a:rPr lang="el-GR" sz="16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΄ 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14:m>
                        <m:oMath xmlns:m="http://schemas.openxmlformats.org/officeDocument/2006/math">
                          <m:f>
                            <m:fPr>
                              <m:ctrlPr>
                                <a:rPr lang="en-US" sz="1600" b="1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ru-RU" sz="1600" b="1" i="0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𝟏</m:t>
                              </m:r>
                            </m:num>
                            <m:den>
                              <m:r>
                                <a:rPr lang="ru-RU" sz="1600" b="1" i="0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𝟐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sz="1600" b="1" i="1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1600" b="1" i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  <m:t>𝐱</m:t>
                                  </m:r>
                                </m:e>
                              </m:rad>
                            </m:den>
                          </m:f>
                        </m:oMath>
                      </a14:m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36" name="Пятиугольник 35"/>
                    <p:cNvSpPr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980502" y="4897152"/>
                      <a:ext cx="1580871" cy="377143"/>
                    </a:xfrm>
                    <a:prstGeom prst="homePlate">
                      <a:avLst/>
                    </a:prstGeom>
                    <a:blipFill rotWithShape="1">
                      <a:blip r:embed="rId16"/>
                      <a:stretch>
                        <a:fillRect b="-4167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ru-RU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51" name="Нашивка 50"/>
                <p:cNvSpPr/>
                <p:nvPr/>
              </p:nvSpPr>
              <p:spPr>
                <a:xfrm>
                  <a:off x="329112" y="4942140"/>
                  <a:ext cx="660185" cy="287165"/>
                </a:xfrm>
                <a:prstGeom prst="chevron">
                  <a:avLst/>
                </a:prstGeom>
                <a:gradFill flip="none" rotWithShape="1">
                  <a:gsLst>
                    <a:gs pos="0">
                      <a:srgbClr val="CCFF66">
                        <a:shade val="30000"/>
                        <a:satMod val="115000"/>
                      </a:srgbClr>
                    </a:gs>
                    <a:gs pos="50000">
                      <a:srgbClr val="CCFF66">
                        <a:shade val="67500"/>
                        <a:satMod val="115000"/>
                      </a:srgbClr>
                    </a:gs>
                    <a:gs pos="100000">
                      <a:srgbClr val="CCFF66">
                        <a:shade val="100000"/>
                        <a:satMod val="115000"/>
                      </a:srgbClr>
                    </a:gs>
                  </a:gsLst>
                  <a:lin ang="0" scaled="1"/>
                  <a:tileRect/>
                </a:gra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r>
                    <a:rPr lang="ru-RU" sz="1600" b="1" dirty="0" smtClean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</a:t>
                  </a:r>
                  <a:r>
                    <a:rPr lang="en-US" sz="1600" b="1" dirty="0" smtClean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</a:t>
                  </a:r>
                  <a:endParaRPr lang="ru-RU" sz="16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35" name="Группа 34"/>
              <p:cNvGrpSpPr/>
              <p:nvPr/>
            </p:nvGrpSpPr>
            <p:grpSpPr>
              <a:xfrm>
                <a:off x="336099" y="4111706"/>
                <a:ext cx="2225274" cy="414731"/>
                <a:chOff x="336099" y="4111706"/>
                <a:chExt cx="2225274" cy="414731"/>
              </a:xfrm>
            </p:grpSpPr>
            <p:sp>
              <p:nvSpPr>
                <p:cNvPr id="86" name="Нашивка 85"/>
                <p:cNvSpPr/>
                <p:nvPr/>
              </p:nvSpPr>
              <p:spPr>
                <a:xfrm>
                  <a:off x="336099" y="4180738"/>
                  <a:ext cx="653199" cy="287165"/>
                </a:xfrm>
                <a:prstGeom prst="chevron">
                  <a:avLst/>
                </a:prstGeom>
                <a:gradFill flip="none" rotWithShape="1">
                  <a:gsLst>
                    <a:gs pos="0">
                      <a:srgbClr val="CCFF66">
                        <a:shade val="30000"/>
                        <a:satMod val="115000"/>
                      </a:srgbClr>
                    </a:gs>
                    <a:gs pos="50000">
                      <a:srgbClr val="CCFF66">
                        <a:shade val="67500"/>
                        <a:satMod val="115000"/>
                      </a:srgbClr>
                    </a:gs>
                    <a:gs pos="100000">
                      <a:srgbClr val="CCFF66">
                        <a:shade val="100000"/>
                        <a:satMod val="115000"/>
                      </a:srgbClr>
                    </a:gs>
                  </a:gsLst>
                  <a:lin ang="0" scaled="1"/>
                  <a:tileRect/>
                </a:gra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r>
                    <a:rPr lang="ru-RU" sz="1600" b="1" dirty="0" smtClean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10</a:t>
                  </a:r>
                  <a:endParaRPr lang="ru-RU" sz="16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1" name="Пятиугольник 20"/>
                    <p:cNvSpPr/>
                    <p:nvPr/>
                  </p:nvSpPr>
                  <p:spPr>
                    <a:xfrm>
                      <a:off x="969597" y="4111706"/>
                      <a:ext cx="1591776" cy="414731"/>
                    </a:xfrm>
                    <a:prstGeom prst="homePlate">
                      <a:avLst/>
                    </a:prstGeom>
                    <a:gradFill flip="none" rotWithShape="1">
                      <a:gsLst>
                        <a:gs pos="0">
                          <a:srgbClr val="CCFF66">
                            <a:shade val="30000"/>
                            <a:satMod val="115000"/>
                          </a:srgbClr>
                        </a:gs>
                        <a:gs pos="50000">
                          <a:srgbClr val="CCFF66">
                            <a:shade val="67500"/>
                            <a:satMod val="115000"/>
                          </a:srgbClr>
                        </a:gs>
                        <a:gs pos="100000">
                          <a:srgbClr val="CCFF66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y</a:t>
                      </a:r>
                      <a:r>
                        <a:rPr lang="el-GR" sz="16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΄ 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</a:t>
                      </a:r>
                      <a14:m>
                        <m:oMath xmlns:m="http://schemas.openxmlformats.org/officeDocument/2006/math">
                          <m:f>
                            <m:fPr>
                              <m:ctrlPr>
                                <a:rPr lang="en-US" sz="1600" b="1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1600" b="1" i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𝟏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en-US" sz="1600" b="1" i="1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 b="1" i="0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  <m:t>𝐜𝐨𝐬</m:t>
                                  </m:r>
                                </m:e>
                                <m:sup>
                                  <m:r>
                                    <a:rPr lang="en-US" sz="1600" b="1" i="0" smtClean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1600" b="1" i="0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𝐱</m:t>
                              </m:r>
                            </m:den>
                          </m:f>
                        </m:oMath>
                      </a14:m>
                      <a:endParaRPr lang="ru-RU" sz="16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21" name="Пятиугольник 20"/>
                    <p:cNvSpPr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969597" y="4111706"/>
                      <a:ext cx="1591776" cy="414731"/>
                    </a:xfrm>
                    <a:prstGeom prst="homePlate">
                      <a:avLst/>
                    </a:prstGeom>
                    <a:blipFill rotWithShape="1">
                      <a:blip r:embed="rId17"/>
                      <a:stretch>
                        <a:fillRect b="-1266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ru-RU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grpSp>
            <p:nvGrpSpPr>
              <p:cNvPr id="39" name="Группа 38"/>
              <p:cNvGrpSpPr/>
              <p:nvPr/>
            </p:nvGrpSpPr>
            <p:grpSpPr>
              <a:xfrm>
                <a:off x="290204" y="5274295"/>
                <a:ext cx="2353355" cy="425621"/>
                <a:chOff x="290204" y="5274295"/>
                <a:chExt cx="2353355" cy="425621"/>
              </a:xfrm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93" name="Пятиугольник 92"/>
                    <p:cNvSpPr/>
                    <p:nvPr/>
                  </p:nvSpPr>
                  <p:spPr>
                    <a:xfrm>
                      <a:off x="958743" y="5274295"/>
                      <a:ext cx="1684816" cy="425621"/>
                    </a:xfrm>
                    <a:prstGeom prst="homePlate">
                      <a:avLst/>
                    </a:prstGeom>
                    <a:gradFill flip="none" rotWithShape="1">
                      <a:gsLst>
                        <a:gs pos="0">
                          <a:srgbClr val="CCFF66">
                            <a:shade val="30000"/>
                            <a:satMod val="115000"/>
                          </a:srgbClr>
                        </a:gs>
                        <a:gs pos="50000">
                          <a:srgbClr val="CCFF66">
                            <a:shade val="67500"/>
                            <a:satMod val="115000"/>
                          </a:srgbClr>
                        </a:gs>
                        <a:gs pos="100000">
                          <a:srgbClr val="CCFF66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y</a:t>
                      </a:r>
                      <a:r>
                        <a:rPr lang="el-GR" sz="16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΄ 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− </a:t>
                      </a:r>
                      <a14:m>
                        <m:oMath xmlns:m="http://schemas.openxmlformats.org/officeDocument/2006/math">
                          <m:f>
                            <m:fPr>
                              <m:ctrlPr>
                                <a:rPr lang="en-US" sz="1600" b="1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1600" b="1" i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𝟏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en-US" sz="1600" b="1" i="1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 b="1" i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  <m:t>𝐱</m:t>
                                  </m:r>
                                </m:e>
                                <m:sup>
                                  <m:r>
                                    <a:rPr lang="en-US" sz="1600" b="1" i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  <m:t>𝟐</m:t>
                                  </m:r>
                                </m:sup>
                              </m:sSup>
                            </m:den>
                          </m:f>
                        </m:oMath>
                      </a14:m>
                      <a:endParaRPr lang="ru-RU" sz="16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93" name="Пятиугольник 92"/>
                    <p:cNvSpPr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958743" y="5274295"/>
                      <a:ext cx="1684816" cy="425621"/>
                    </a:xfrm>
                    <a:prstGeom prst="homePlate">
                      <a:avLst/>
                    </a:prstGeom>
                    <a:blipFill rotWithShape="1">
                      <a:blip r:embed="rId18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ru-RU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95" name="Нашивка 94"/>
                <p:cNvSpPr/>
                <p:nvPr/>
              </p:nvSpPr>
              <p:spPr>
                <a:xfrm>
                  <a:off x="290204" y="5324673"/>
                  <a:ext cx="660185" cy="287165"/>
                </a:xfrm>
                <a:prstGeom prst="chevron">
                  <a:avLst/>
                </a:prstGeom>
                <a:gradFill flip="none" rotWithShape="1">
                  <a:gsLst>
                    <a:gs pos="0">
                      <a:srgbClr val="CCFF66">
                        <a:shade val="30000"/>
                        <a:satMod val="115000"/>
                      </a:srgbClr>
                    </a:gs>
                    <a:gs pos="50000">
                      <a:srgbClr val="CCFF66">
                        <a:shade val="67500"/>
                        <a:satMod val="115000"/>
                      </a:srgbClr>
                    </a:gs>
                    <a:gs pos="100000">
                      <a:srgbClr val="CCFF66">
                        <a:shade val="100000"/>
                        <a:satMod val="115000"/>
                      </a:srgbClr>
                    </a:gs>
                  </a:gsLst>
                  <a:lin ang="0" scaled="1"/>
                  <a:tileRect/>
                </a:gra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r>
                    <a:rPr lang="ru-RU" sz="1600" b="1" dirty="0" smtClean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13</a:t>
                  </a:r>
                  <a:endParaRPr lang="ru-RU" sz="16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40" name="Группа 39"/>
              <p:cNvGrpSpPr/>
              <p:nvPr/>
            </p:nvGrpSpPr>
            <p:grpSpPr>
              <a:xfrm>
                <a:off x="260892" y="5687307"/>
                <a:ext cx="2382667" cy="424618"/>
                <a:chOff x="260892" y="5687307"/>
                <a:chExt cx="2382667" cy="424618"/>
              </a:xfrm>
            </p:grpSpPr>
            <p:sp>
              <p:nvSpPr>
                <p:cNvPr id="96" name="Нашивка 95"/>
                <p:cNvSpPr/>
                <p:nvPr/>
              </p:nvSpPr>
              <p:spPr>
                <a:xfrm>
                  <a:off x="260892" y="5699916"/>
                  <a:ext cx="718807" cy="287165"/>
                </a:xfrm>
                <a:prstGeom prst="chevron">
                  <a:avLst/>
                </a:prstGeom>
                <a:gradFill flip="none" rotWithShape="1">
                  <a:gsLst>
                    <a:gs pos="0">
                      <a:srgbClr val="CCFF66">
                        <a:shade val="30000"/>
                        <a:satMod val="115000"/>
                      </a:srgbClr>
                    </a:gs>
                    <a:gs pos="50000">
                      <a:srgbClr val="CCFF66">
                        <a:shade val="67500"/>
                        <a:satMod val="115000"/>
                      </a:srgbClr>
                    </a:gs>
                    <a:gs pos="100000">
                      <a:srgbClr val="CCFF66">
                        <a:shade val="100000"/>
                        <a:satMod val="115000"/>
                      </a:srgbClr>
                    </a:gs>
                  </a:gsLst>
                  <a:lin ang="0" scaled="1"/>
                  <a:tileRect/>
                </a:gra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r>
                    <a:rPr lang="ru-RU" sz="1600" b="1" dirty="0" smtClean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14</a:t>
                  </a:r>
                  <a:endParaRPr lang="ru-RU" sz="16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49" name="Пятиугольник 48"/>
                    <p:cNvSpPr/>
                    <p:nvPr/>
                  </p:nvSpPr>
                  <p:spPr>
                    <a:xfrm>
                      <a:off x="958743" y="5687307"/>
                      <a:ext cx="1684816" cy="424618"/>
                    </a:xfrm>
                    <a:prstGeom prst="homePlate">
                      <a:avLst/>
                    </a:prstGeom>
                    <a:gradFill flip="none" rotWithShape="1">
                      <a:gsLst>
                        <a:gs pos="0">
                          <a:srgbClr val="CCFF66">
                            <a:shade val="30000"/>
                            <a:satMod val="115000"/>
                          </a:srgbClr>
                        </a:gs>
                        <a:gs pos="50000">
                          <a:srgbClr val="CCFF66">
                            <a:shade val="67500"/>
                            <a:satMod val="115000"/>
                          </a:srgbClr>
                        </a:gs>
                        <a:gs pos="100000">
                          <a:srgbClr val="CCFF66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y</a:t>
                      </a:r>
                      <a:r>
                        <a:rPr lang="el-GR" sz="16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΄ </a:t>
                      </a:r>
                      <a14:m>
                        <m:oMath xmlns:m="http://schemas.openxmlformats.org/officeDocument/2006/math">
                          <m:r>
                            <a:rPr lang="en-US" sz="1600" b="1" i="0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= </m:t>
                          </m:r>
                          <m:r>
                            <a:rPr lang="en-US" sz="1600" b="1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– </m:t>
                          </m:r>
                          <m:f>
                            <m:fPr>
                              <m:ctrlPr>
                                <a:rPr lang="en-US" sz="1600" b="1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1600" b="1" i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𝟏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en-US" sz="1600" b="1" i="1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 b="1" i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  <m:t>𝐜𝐨𝐬</m:t>
                                  </m:r>
                                </m:e>
                                <m:sup>
                                  <m:r>
                                    <a:rPr lang="en-US" sz="1600" b="1" i="0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1600" b="1" i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𝐱</m:t>
                              </m:r>
                            </m:den>
                          </m:f>
                        </m:oMath>
                      </a14:m>
                      <a:endParaRPr lang="ru-RU" sz="16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49" name="Пятиугольник 48"/>
                    <p:cNvSpPr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958743" y="5687307"/>
                      <a:ext cx="1684816" cy="424618"/>
                    </a:xfrm>
                    <a:prstGeom prst="homePlate">
                      <a:avLst/>
                    </a:prstGeom>
                    <a:blipFill rotWithShape="1">
                      <a:blip r:embed="rId19"/>
                      <a:stretch>
                        <a:fillRect b="-1250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ru-RU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</p:grpSp>
      </p:grpSp>
      <p:graphicFrame>
        <p:nvGraphicFramePr>
          <p:cNvPr id="4102" name="Таблица 410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8755526"/>
              </p:ext>
            </p:extLst>
          </p:nvPr>
        </p:nvGraphicFramePr>
        <p:xfrm>
          <a:off x="2638492" y="715579"/>
          <a:ext cx="3840090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4009"/>
                <a:gridCol w="384009"/>
                <a:gridCol w="384009"/>
                <a:gridCol w="384009"/>
                <a:gridCol w="384009"/>
                <a:gridCol w="384009"/>
                <a:gridCol w="384009"/>
                <a:gridCol w="384009"/>
                <a:gridCol w="384009"/>
                <a:gridCol w="384009"/>
              </a:tblGrid>
              <a:tr h="24024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б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в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г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д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е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ж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з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240246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240246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240246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240246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240246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240246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240246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240246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8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240246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9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240246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10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240246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240246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12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240246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13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240246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14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57" name="Группа 56"/>
          <p:cNvGrpSpPr/>
          <p:nvPr/>
        </p:nvGrpSpPr>
        <p:grpSpPr>
          <a:xfrm>
            <a:off x="3046369" y="1457112"/>
            <a:ext cx="3411302" cy="4374851"/>
            <a:chOff x="3059832" y="1515974"/>
            <a:chExt cx="3411302" cy="4374851"/>
          </a:xfrm>
        </p:grpSpPr>
        <p:sp>
          <p:nvSpPr>
            <p:cNvPr id="3" name="TextBox 2"/>
            <p:cNvSpPr txBox="1"/>
            <p:nvPr/>
          </p:nvSpPr>
          <p:spPr>
            <a:xfrm>
              <a:off x="3059832" y="5521493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FF0000"/>
                  </a:solidFill>
                  <a:latin typeface="Cambria Math"/>
                  <a:ea typeface="Cambria Math"/>
                </a:rPr>
                <a:t>⦿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3419872" y="3323779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FF0000"/>
                  </a:solidFill>
                  <a:latin typeface="Cambria Math"/>
                  <a:ea typeface="Cambria Math"/>
                </a:rPr>
                <a:t>⦿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3779912" y="3714581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FF0000"/>
                  </a:solidFill>
                  <a:latin typeface="Cambria Math"/>
                  <a:ea typeface="Cambria Math"/>
                </a:rPr>
                <a:t>⦿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4954364" y="2585012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FF0000"/>
                  </a:solidFill>
                  <a:latin typeface="Cambria Math"/>
                  <a:ea typeface="Cambria Math"/>
                </a:rPr>
                <a:t>⦿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5724128" y="1515974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FF0000"/>
                  </a:solidFill>
                  <a:latin typeface="Cambria Math"/>
                  <a:ea typeface="Cambria Math"/>
                </a:rPr>
                <a:t>⦿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111094" y="2981296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FF0000"/>
                  </a:solidFill>
                  <a:latin typeface="Cambria Math"/>
                  <a:ea typeface="Cambria Math"/>
                </a:rPr>
                <a:t>⦿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4189636" y="5156132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FF0000"/>
                  </a:solidFill>
                  <a:latin typeface="Cambria Math"/>
                  <a:ea typeface="Cambria Math"/>
                </a:rPr>
                <a:t>⦿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5364088" y="4786800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FF0000"/>
                  </a:solidFill>
                  <a:latin typeface="Cambria Math"/>
                  <a:ea typeface="Cambria Math"/>
                </a:rPr>
                <a:t>⦿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572000" y="4447521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FF0000"/>
                  </a:solidFill>
                  <a:latin typeface="Cambria Math"/>
                  <a:ea typeface="Cambria Math"/>
                </a:rPr>
                <a:t>⦿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73" name="TextBox 72"/>
          <p:cNvSpPr txBox="1"/>
          <p:nvPr/>
        </p:nvSpPr>
        <p:spPr>
          <a:xfrm>
            <a:off x="3543516" y="6372058"/>
            <a:ext cx="21242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ПО ЩЕЛЧКУ!</a:t>
            </a:r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14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8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9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2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26" tmFilter="0, 0; 0.125,0.2665; 0.25,0.4; 0.375,0.465; 0.5,0.5;  0.625,0.535; 0.75,0.6; 0.875,0.7335; 1,1">
                                          <p:stCondLst>
                                            <p:cond delay="32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" tmFilter="0, 0; 0.125,0.2665; 0.25,0.4; 0.375,0.465; 0.5,0.5;  0.625,0.535; 0.75,0.6; 0.875,0.7335; 1,1">
                                          <p:stCondLst>
                                            <p:cond delay="651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" tmFilter="0, 0; 0.125,0.2665; 0.25,0.4; 0.375,0.465; 0.5,0.5;  0.625,0.535; 0.75,0.6; 0.875,0.7335; 1,1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1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" decel="50000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1">
                                          <p:stCondLst>
                                            <p:cond delay="645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" decel="50000">
                                          <p:stCondLst>
                                            <p:cond delay="65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" decel="50000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" decel="50000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8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9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2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26" tmFilter="0, 0; 0.125,0.2665; 0.25,0.4; 0.375,0.465; 0.5,0.5;  0.625,0.535; 0.75,0.6; 0.875,0.7335; 1,1">
                                          <p:stCondLst>
                                            <p:cond delay="32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" tmFilter="0, 0; 0.125,0.2665; 0.25,0.4; 0.375,0.465; 0.5,0.5;  0.625,0.535; 0.75,0.6; 0.875,0.7335; 1,1">
                                          <p:stCondLst>
                                            <p:cond delay="651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" tmFilter="0, 0; 0.125,0.2665; 0.25,0.4; 0.375,0.465; 0.5,0.5;  0.625,0.535; 0.75,0.6; 0.875,0.7335; 1,1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" decel="50000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">
                                          <p:stCondLst>
                                            <p:cond delay="64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" decel="50000">
                                          <p:stCondLst>
                                            <p:cond delay="65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" decel="50000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" decel="50000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602161" y="1402493"/>
            <a:ext cx="6663148" cy="4853212"/>
            <a:chOff x="566276" y="1439668"/>
            <a:chExt cx="6663148" cy="4853212"/>
          </a:xfrm>
        </p:grpSpPr>
        <p:pic>
          <p:nvPicPr>
            <p:cNvPr id="5124" name="Picture 4" descr="http://www.photoknopa.ru/uploads/posts/2012-08/1345070269_shkolnaya_doska_2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0726" y="4775050"/>
              <a:ext cx="1486701" cy="15178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3" name="Picture 4" descr="http://www.photoknopa.ru/uploads/posts/2012-08/1345070269_shkolnaya_doska_2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2464" y="1469704"/>
              <a:ext cx="1483572" cy="15373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8" name="Picture 4" descr="http://www.photoknopa.ru/uploads/posts/2012-08/1345070269_shkolnaya_doska_2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5000" y="4753424"/>
              <a:ext cx="1483572" cy="15373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1" name="Picture 4" descr="http://www.photoknopa.ru/uploads/posts/2012-08/1345070269_shkolnaya_doska_2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6255" y="1469700"/>
              <a:ext cx="1483572" cy="15373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6" name="Picture 4" descr="http://www.photoknopa.ru/uploads/posts/2012-08/1345070269_shkolnaya_doska_2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6276" y="1469700"/>
              <a:ext cx="1483572" cy="15373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4" name="Picture 4" descr="http://www.photoknopa.ru/uploads/posts/2012-08/1345070269_shkolnaya_doska_2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6276" y="3126462"/>
              <a:ext cx="1483572" cy="15373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2" name="Picture 4" descr="http://www.photoknopa.ru/uploads/posts/2012-08/1345070269_shkolnaya_doska_2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2463" y="3119735"/>
              <a:ext cx="1483572" cy="15373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8" name="Picture 4" descr="http://www.photoknopa.ru/uploads/posts/2012-08/1345070269_shkolnaya_doska_2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2463" y="4753424"/>
              <a:ext cx="1483572" cy="15373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" name="Picture 4" descr="http://www.photoknopa.ru/uploads/posts/2012-08/1345070269_shkolnaya_doska_2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24908" y="4743678"/>
              <a:ext cx="1483572" cy="15373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8" name="Picture 4" descr="http://www.photoknopa.ru/uploads/posts/2012-08/1345070269_shkolnaya_doska_2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1884" y="1439668"/>
              <a:ext cx="1483572" cy="15373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4" name="Picture 4" descr="http://www.photoknopa.ru/uploads/posts/2012-08/1345070269_shkolnaya_doska_2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1884" y="3096372"/>
              <a:ext cx="1483572" cy="15373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8" name="Picture 4" descr="http://www.photoknopa.ru/uploads/posts/2012-08/1345070269_shkolnaya_doska_2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0726" y="3106118"/>
              <a:ext cx="1486701" cy="15178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1685204" y="1505554"/>
              <a:ext cx="3281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1</a:t>
              </a:r>
              <a:endParaRPr lang="ru-RU" b="1" dirty="0"/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3366860" y="1501220"/>
              <a:ext cx="3281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2</a:t>
              </a:r>
              <a:endParaRPr lang="ru-RU" b="1" dirty="0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5119620" y="1469700"/>
              <a:ext cx="3281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3</a:t>
              </a:r>
              <a:endParaRPr lang="ru-RU" b="1" dirty="0"/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6780297" y="1456708"/>
              <a:ext cx="3281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4</a:t>
              </a:r>
              <a:endParaRPr lang="ru-RU" b="1" dirty="0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1646979" y="3117711"/>
              <a:ext cx="3281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5</a:t>
              </a:r>
              <a:endParaRPr lang="ru-RU" b="1" dirty="0"/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1645157" y="4751124"/>
              <a:ext cx="3281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9</a:t>
              </a:r>
              <a:endParaRPr lang="ru-RU" b="1" dirty="0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3192050" y="4791896"/>
              <a:ext cx="4734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10</a:t>
              </a:r>
              <a:endParaRPr lang="ru-RU" b="1" dirty="0"/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5032703" y="4751123"/>
              <a:ext cx="4151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11</a:t>
              </a:r>
              <a:endParaRPr lang="ru-RU" b="1" dirty="0"/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6634695" y="4747143"/>
              <a:ext cx="5947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12</a:t>
              </a:r>
              <a:endParaRPr lang="ru-RU" b="1" dirty="0"/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3366861" y="3138587"/>
              <a:ext cx="3281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6</a:t>
              </a:r>
              <a:endParaRPr lang="ru-RU" b="1" dirty="0"/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5076161" y="3112478"/>
              <a:ext cx="3281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7</a:t>
              </a:r>
              <a:endParaRPr lang="ru-RU" b="1" dirty="0"/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6767967" y="3112478"/>
              <a:ext cx="3281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8</a:t>
              </a:r>
              <a:endParaRPr lang="ru-RU" b="1" dirty="0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741595" y="1602473"/>
            <a:ext cx="6256013" cy="4339376"/>
            <a:chOff x="741595" y="1602473"/>
            <a:chExt cx="6256013" cy="4339376"/>
          </a:xfrm>
        </p:grpSpPr>
        <p:cxnSp>
          <p:nvCxnSpPr>
            <p:cNvPr id="87" name="Прямая со стрелкой 86"/>
            <p:cNvCxnSpPr/>
            <p:nvPr/>
          </p:nvCxnSpPr>
          <p:spPr>
            <a:xfrm flipV="1">
              <a:off x="4173965" y="5662973"/>
              <a:ext cx="1022830" cy="9313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Прямая со стрелкой 83"/>
            <p:cNvCxnSpPr/>
            <p:nvPr/>
          </p:nvCxnSpPr>
          <p:spPr>
            <a:xfrm flipV="1">
              <a:off x="4292337" y="4935790"/>
              <a:ext cx="0" cy="100605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Прямая со стрелкой 93"/>
            <p:cNvCxnSpPr/>
            <p:nvPr/>
          </p:nvCxnSpPr>
          <p:spPr>
            <a:xfrm flipV="1">
              <a:off x="2573377" y="1632509"/>
              <a:ext cx="0" cy="101898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Прямая со стрелкой 94"/>
            <p:cNvCxnSpPr/>
            <p:nvPr/>
          </p:nvCxnSpPr>
          <p:spPr>
            <a:xfrm>
              <a:off x="2455254" y="2378463"/>
              <a:ext cx="1004041" cy="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Прямая со стрелкой 108"/>
            <p:cNvCxnSpPr/>
            <p:nvPr/>
          </p:nvCxnSpPr>
          <p:spPr>
            <a:xfrm flipV="1">
              <a:off x="1319810" y="4916229"/>
              <a:ext cx="0" cy="101897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Прямая со стрелкой 109"/>
            <p:cNvCxnSpPr/>
            <p:nvPr/>
          </p:nvCxnSpPr>
          <p:spPr>
            <a:xfrm>
              <a:off x="795216" y="5415359"/>
              <a:ext cx="1132934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Прямая со стрелкой 121"/>
            <p:cNvCxnSpPr/>
            <p:nvPr/>
          </p:nvCxnSpPr>
          <p:spPr>
            <a:xfrm flipV="1">
              <a:off x="4711065" y="1632505"/>
              <a:ext cx="0" cy="101897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Прямая со стрелкой 122"/>
            <p:cNvCxnSpPr/>
            <p:nvPr/>
          </p:nvCxnSpPr>
          <p:spPr>
            <a:xfrm>
              <a:off x="4171574" y="2172336"/>
              <a:ext cx="1132934" cy="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Прямая со стрелкой 126"/>
            <p:cNvCxnSpPr/>
            <p:nvPr/>
          </p:nvCxnSpPr>
          <p:spPr>
            <a:xfrm flipV="1">
              <a:off x="1281086" y="1632505"/>
              <a:ext cx="0" cy="101897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Прямая со стрелкой 127"/>
            <p:cNvCxnSpPr/>
            <p:nvPr/>
          </p:nvCxnSpPr>
          <p:spPr>
            <a:xfrm>
              <a:off x="741595" y="2208886"/>
              <a:ext cx="1132934" cy="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Прямая со стрелкой 134"/>
            <p:cNvCxnSpPr/>
            <p:nvPr/>
          </p:nvCxnSpPr>
          <p:spPr>
            <a:xfrm flipV="1">
              <a:off x="1281086" y="3289267"/>
              <a:ext cx="0" cy="101897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Прямая со стрелкой 135"/>
            <p:cNvCxnSpPr/>
            <p:nvPr/>
          </p:nvCxnSpPr>
          <p:spPr>
            <a:xfrm>
              <a:off x="741595" y="3829098"/>
              <a:ext cx="1132934" cy="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Прямая со стрелкой 142"/>
            <p:cNvCxnSpPr/>
            <p:nvPr/>
          </p:nvCxnSpPr>
          <p:spPr>
            <a:xfrm flipV="1">
              <a:off x="2957273" y="3282540"/>
              <a:ext cx="0" cy="101897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Прямая со стрелкой 100"/>
            <p:cNvCxnSpPr/>
            <p:nvPr/>
          </p:nvCxnSpPr>
          <p:spPr>
            <a:xfrm>
              <a:off x="2439870" y="3829098"/>
              <a:ext cx="1148318" cy="1698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Прямая со стрелкой 148"/>
            <p:cNvCxnSpPr/>
            <p:nvPr/>
          </p:nvCxnSpPr>
          <p:spPr>
            <a:xfrm flipV="1">
              <a:off x="2957273" y="4916229"/>
              <a:ext cx="0" cy="101897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Прямая со стрелкой 149"/>
            <p:cNvCxnSpPr/>
            <p:nvPr/>
          </p:nvCxnSpPr>
          <p:spPr>
            <a:xfrm>
              <a:off x="2439870" y="5645458"/>
              <a:ext cx="1132934" cy="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Прямая со стрелкой 184"/>
            <p:cNvCxnSpPr/>
            <p:nvPr/>
          </p:nvCxnSpPr>
          <p:spPr>
            <a:xfrm flipV="1">
              <a:off x="6338793" y="4906483"/>
              <a:ext cx="0" cy="101897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Прямая со стрелкой 185"/>
            <p:cNvCxnSpPr/>
            <p:nvPr/>
          </p:nvCxnSpPr>
          <p:spPr>
            <a:xfrm>
              <a:off x="5837698" y="5652436"/>
              <a:ext cx="1004041" cy="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Прямая со стрелкой 158"/>
            <p:cNvCxnSpPr/>
            <p:nvPr/>
          </p:nvCxnSpPr>
          <p:spPr>
            <a:xfrm flipV="1">
              <a:off x="6366694" y="1602473"/>
              <a:ext cx="0" cy="101897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Прямая со стрелкой 159"/>
            <p:cNvCxnSpPr/>
            <p:nvPr/>
          </p:nvCxnSpPr>
          <p:spPr>
            <a:xfrm>
              <a:off x="5864674" y="1874885"/>
              <a:ext cx="1132934" cy="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Прямая со стрелкой 164"/>
            <p:cNvCxnSpPr/>
            <p:nvPr/>
          </p:nvCxnSpPr>
          <p:spPr>
            <a:xfrm flipV="1">
              <a:off x="6374703" y="3282540"/>
              <a:ext cx="0" cy="1072367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Прямая со стрелкой 165"/>
            <p:cNvCxnSpPr/>
            <p:nvPr/>
          </p:nvCxnSpPr>
          <p:spPr>
            <a:xfrm>
              <a:off x="5891649" y="3543991"/>
              <a:ext cx="1076294" cy="13715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Прямая со стрелкой 168"/>
            <p:cNvCxnSpPr/>
            <p:nvPr/>
          </p:nvCxnSpPr>
          <p:spPr>
            <a:xfrm flipV="1">
              <a:off x="4183268" y="3836768"/>
              <a:ext cx="1022830" cy="9313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Прямая со стрелкой 170"/>
            <p:cNvCxnSpPr/>
            <p:nvPr/>
          </p:nvCxnSpPr>
          <p:spPr>
            <a:xfrm flipV="1">
              <a:off x="4649304" y="3266858"/>
              <a:ext cx="0" cy="100605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5740" y="292964"/>
            <a:ext cx="6470566" cy="903788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Задание 5. Установление Соответствие. </a:t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Разбейте графики на пары «функции и их производные»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5139" name="Таблица 51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3571916"/>
              </p:ext>
            </p:extLst>
          </p:nvPr>
        </p:nvGraphicFramePr>
        <p:xfrm>
          <a:off x="7465486" y="1805625"/>
          <a:ext cx="1286490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3245"/>
                <a:gridCol w="64324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f(x)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f</a:t>
                      </a:r>
                      <a:r>
                        <a:rPr lang="el-GR" dirty="0" smtClean="0">
                          <a:solidFill>
                            <a:schemeClr val="bg1"/>
                          </a:solidFill>
                        </a:rPr>
                        <a:t>΄</a:t>
                      </a: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(x)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15" name="Группа 14"/>
          <p:cNvGrpSpPr/>
          <p:nvPr/>
        </p:nvGrpSpPr>
        <p:grpSpPr>
          <a:xfrm>
            <a:off x="725740" y="1646226"/>
            <a:ext cx="6283532" cy="4033228"/>
            <a:chOff x="714075" y="1632510"/>
            <a:chExt cx="6283532" cy="4033228"/>
          </a:xfrm>
        </p:grpSpPr>
        <p:sp>
          <p:nvSpPr>
            <p:cNvPr id="102" name="Полилиния 101"/>
            <p:cNvSpPr/>
            <p:nvPr/>
          </p:nvSpPr>
          <p:spPr>
            <a:xfrm>
              <a:off x="3041209" y="3282540"/>
              <a:ext cx="546980" cy="462218"/>
            </a:xfrm>
            <a:custGeom>
              <a:avLst/>
              <a:gdLst>
                <a:gd name="connsiteX0" fmla="*/ 0 w 902525"/>
                <a:gd name="connsiteY0" fmla="*/ 0 h 748145"/>
                <a:gd name="connsiteX1" fmla="*/ 47501 w 902525"/>
                <a:gd name="connsiteY1" fmla="*/ 391885 h 748145"/>
                <a:gd name="connsiteX2" fmla="*/ 225631 w 902525"/>
                <a:gd name="connsiteY2" fmla="*/ 605641 h 748145"/>
                <a:gd name="connsiteX3" fmla="*/ 581891 w 902525"/>
                <a:gd name="connsiteY3" fmla="*/ 712519 h 748145"/>
                <a:gd name="connsiteX4" fmla="*/ 902525 w 902525"/>
                <a:gd name="connsiteY4" fmla="*/ 748145 h 7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2525" h="748145">
                  <a:moveTo>
                    <a:pt x="0" y="0"/>
                  </a:moveTo>
                  <a:cubicBezTo>
                    <a:pt x="4948" y="145472"/>
                    <a:pt x="9896" y="290945"/>
                    <a:pt x="47501" y="391885"/>
                  </a:cubicBezTo>
                  <a:cubicBezTo>
                    <a:pt x="85106" y="492825"/>
                    <a:pt x="136566" y="552202"/>
                    <a:pt x="225631" y="605641"/>
                  </a:cubicBezTo>
                  <a:cubicBezTo>
                    <a:pt x="314696" y="659080"/>
                    <a:pt x="469075" y="688768"/>
                    <a:pt x="581891" y="712519"/>
                  </a:cubicBezTo>
                  <a:cubicBezTo>
                    <a:pt x="694707" y="736270"/>
                    <a:pt x="798616" y="742207"/>
                    <a:pt x="902525" y="748145"/>
                  </a:cubicBez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Полилиния 102"/>
            <p:cNvSpPr/>
            <p:nvPr/>
          </p:nvSpPr>
          <p:spPr>
            <a:xfrm rot="16200000" flipH="1">
              <a:off x="2392779" y="3880638"/>
              <a:ext cx="477158" cy="556814"/>
            </a:xfrm>
            <a:custGeom>
              <a:avLst/>
              <a:gdLst>
                <a:gd name="connsiteX0" fmla="*/ 0 w 902525"/>
                <a:gd name="connsiteY0" fmla="*/ 0 h 748145"/>
                <a:gd name="connsiteX1" fmla="*/ 47501 w 902525"/>
                <a:gd name="connsiteY1" fmla="*/ 391885 h 748145"/>
                <a:gd name="connsiteX2" fmla="*/ 225631 w 902525"/>
                <a:gd name="connsiteY2" fmla="*/ 605641 h 748145"/>
                <a:gd name="connsiteX3" fmla="*/ 581891 w 902525"/>
                <a:gd name="connsiteY3" fmla="*/ 712519 h 748145"/>
                <a:gd name="connsiteX4" fmla="*/ 902525 w 902525"/>
                <a:gd name="connsiteY4" fmla="*/ 748145 h 7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2525" h="748145">
                  <a:moveTo>
                    <a:pt x="0" y="0"/>
                  </a:moveTo>
                  <a:cubicBezTo>
                    <a:pt x="4948" y="145472"/>
                    <a:pt x="9896" y="290945"/>
                    <a:pt x="47501" y="391885"/>
                  </a:cubicBezTo>
                  <a:cubicBezTo>
                    <a:pt x="85106" y="492825"/>
                    <a:pt x="136566" y="552202"/>
                    <a:pt x="225631" y="605641"/>
                  </a:cubicBezTo>
                  <a:cubicBezTo>
                    <a:pt x="314696" y="659080"/>
                    <a:pt x="469075" y="688768"/>
                    <a:pt x="581891" y="712519"/>
                  </a:cubicBezTo>
                  <a:cubicBezTo>
                    <a:pt x="694707" y="736270"/>
                    <a:pt x="798616" y="742207"/>
                    <a:pt x="902525" y="748145"/>
                  </a:cubicBez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Полилиния 87"/>
            <p:cNvSpPr/>
            <p:nvPr/>
          </p:nvSpPr>
          <p:spPr>
            <a:xfrm>
              <a:off x="4267408" y="5300409"/>
              <a:ext cx="917508" cy="365329"/>
            </a:xfrm>
            <a:custGeom>
              <a:avLst/>
              <a:gdLst>
                <a:gd name="connsiteX0" fmla="*/ 0 w 1116280"/>
                <a:gd name="connsiteY0" fmla="*/ 427512 h 427512"/>
                <a:gd name="connsiteX1" fmla="*/ 213756 w 1116280"/>
                <a:gd name="connsiteY1" fmla="*/ 142504 h 427512"/>
                <a:gd name="connsiteX2" fmla="*/ 783771 w 1116280"/>
                <a:gd name="connsiteY2" fmla="*/ 35626 h 427512"/>
                <a:gd name="connsiteX3" fmla="*/ 1116280 w 1116280"/>
                <a:gd name="connsiteY3" fmla="*/ 0 h 427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6280" h="427512">
                  <a:moveTo>
                    <a:pt x="0" y="427512"/>
                  </a:moveTo>
                  <a:cubicBezTo>
                    <a:pt x="41564" y="317665"/>
                    <a:pt x="83128" y="207818"/>
                    <a:pt x="213756" y="142504"/>
                  </a:cubicBezTo>
                  <a:cubicBezTo>
                    <a:pt x="344384" y="77190"/>
                    <a:pt x="633350" y="59377"/>
                    <a:pt x="783771" y="35626"/>
                  </a:cubicBezTo>
                  <a:cubicBezTo>
                    <a:pt x="934192" y="11875"/>
                    <a:pt x="1025236" y="5937"/>
                    <a:pt x="1116280" y="0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Полилиния 78"/>
            <p:cNvSpPr/>
            <p:nvPr/>
          </p:nvSpPr>
          <p:spPr>
            <a:xfrm>
              <a:off x="2657478" y="1632510"/>
              <a:ext cx="740255" cy="660962"/>
            </a:xfrm>
            <a:custGeom>
              <a:avLst/>
              <a:gdLst>
                <a:gd name="connsiteX0" fmla="*/ 0 w 902525"/>
                <a:gd name="connsiteY0" fmla="*/ 0 h 748145"/>
                <a:gd name="connsiteX1" fmla="*/ 47501 w 902525"/>
                <a:gd name="connsiteY1" fmla="*/ 391885 h 748145"/>
                <a:gd name="connsiteX2" fmla="*/ 225631 w 902525"/>
                <a:gd name="connsiteY2" fmla="*/ 605641 h 748145"/>
                <a:gd name="connsiteX3" fmla="*/ 581891 w 902525"/>
                <a:gd name="connsiteY3" fmla="*/ 712519 h 748145"/>
                <a:gd name="connsiteX4" fmla="*/ 902525 w 902525"/>
                <a:gd name="connsiteY4" fmla="*/ 748145 h 7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2525" h="748145">
                  <a:moveTo>
                    <a:pt x="0" y="0"/>
                  </a:moveTo>
                  <a:cubicBezTo>
                    <a:pt x="4948" y="145472"/>
                    <a:pt x="9896" y="290945"/>
                    <a:pt x="47501" y="391885"/>
                  </a:cubicBezTo>
                  <a:cubicBezTo>
                    <a:pt x="85106" y="492825"/>
                    <a:pt x="136566" y="552202"/>
                    <a:pt x="225631" y="605641"/>
                  </a:cubicBezTo>
                  <a:cubicBezTo>
                    <a:pt x="314696" y="659080"/>
                    <a:pt x="469075" y="688768"/>
                    <a:pt x="581891" y="712519"/>
                  </a:cubicBezTo>
                  <a:cubicBezTo>
                    <a:pt x="694707" y="736270"/>
                    <a:pt x="798616" y="742207"/>
                    <a:pt x="902525" y="748145"/>
                  </a:cubicBez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1" name="Прямая соединительная линия 50"/>
            <p:cNvCxnSpPr/>
            <p:nvPr/>
          </p:nvCxnSpPr>
          <p:spPr>
            <a:xfrm>
              <a:off x="714075" y="5398830"/>
              <a:ext cx="1154039" cy="1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 flipH="1">
              <a:off x="4455666" y="1653028"/>
              <a:ext cx="504056" cy="1018958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Полилиния 28"/>
            <p:cNvSpPr/>
            <p:nvPr/>
          </p:nvSpPr>
          <p:spPr>
            <a:xfrm flipH="1" flipV="1">
              <a:off x="1239908" y="1641374"/>
              <a:ext cx="213756" cy="566955"/>
            </a:xfrm>
            <a:custGeom>
              <a:avLst/>
              <a:gdLst>
                <a:gd name="connsiteX0" fmla="*/ 0 w 213756"/>
                <a:gd name="connsiteY0" fmla="*/ 593766 h 593766"/>
                <a:gd name="connsiteX1" fmla="*/ 83128 w 213756"/>
                <a:gd name="connsiteY1" fmla="*/ 106877 h 593766"/>
                <a:gd name="connsiteX2" fmla="*/ 213756 w 213756"/>
                <a:gd name="connsiteY2" fmla="*/ 0 h 59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3756" h="593766">
                  <a:moveTo>
                    <a:pt x="0" y="593766"/>
                  </a:moveTo>
                  <a:cubicBezTo>
                    <a:pt x="23751" y="399802"/>
                    <a:pt x="47502" y="205838"/>
                    <a:pt x="83128" y="106877"/>
                  </a:cubicBezTo>
                  <a:cubicBezTo>
                    <a:pt x="118754" y="7916"/>
                    <a:pt x="186047" y="17813"/>
                    <a:pt x="213756" y="0"/>
                  </a:cubicBezTo>
                </a:path>
              </a:pathLst>
            </a:cu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олилиния 27"/>
            <p:cNvSpPr/>
            <p:nvPr/>
          </p:nvSpPr>
          <p:spPr>
            <a:xfrm>
              <a:off x="1057327" y="2208887"/>
              <a:ext cx="213756" cy="491891"/>
            </a:xfrm>
            <a:custGeom>
              <a:avLst/>
              <a:gdLst>
                <a:gd name="connsiteX0" fmla="*/ 0 w 213756"/>
                <a:gd name="connsiteY0" fmla="*/ 593766 h 593766"/>
                <a:gd name="connsiteX1" fmla="*/ 83128 w 213756"/>
                <a:gd name="connsiteY1" fmla="*/ 106877 h 593766"/>
                <a:gd name="connsiteX2" fmla="*/ 213756 w 213756"/>
                <a:gd name="connsiteY2" fmla="*/ 0 h 59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3756" h="593766">
                  <a:moveTo>
                    <a:pt x="0" y="593766"/>
                  </a:moveTo>
                  <a:cubicBezTo>
                    <a:pt x="23751" y="399802"/>
                    <a:pt x="47502" y="205838"/>
                    <a:pt x="83128" y="106877"/>
                  </a:cubicBezTo>
                  <a:cubicBezTo>
                    <a:pt x="118754" y="7916"/>
                    <a:pt x="186047" y="17813"/>
                    <a:pt x="213756" y="0"/>
                  </a:cubicBezTo>
                </a:path>
              </a:pathLst>
            </a:cu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33" name="Прямая соединительная линия 132"/>
            <p:cNvCxnSpPr/>
            <p:nvPr/>
          </p:nvCxnSpPr>
          <p:spPr>
            <a:xfrm flipH="1" flipV="1">
              <a:off x="1018603" y="3351601"/>
              <a:ext cx="548531" cy="956645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Прямая соединительная линия 178"/>
            <p:cNvCxnSpPr/>
            <p:nvPr/>
          </p:nvCxnSpPr>
          <p:spPr>
            <a:xfrm>
              <a:off x="2482448" y="5297644"/>
              <a:ext cx="1048504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" name="Полилиния 152"/>
            <p:cNvSpPr/>
            <p:nvPr/>
          </p:nvSpPr>
          <p:spPr>
            <a:xfrm flipV="1">
              <a:off x="6030034" y="4976562"/>
              <a:ext cx="617517" cy="675875"/>
            </a:xfrm>
            <a:custGeom>
              <a:avLst/>
              <a:gdLst>
                <a:gd name="connsiteX0" fmla="*/ 0 w 617517"/>
                <a:gd name="connsiteY0" fmla="*/ 795662 h 795662"/>
                <a:gd name="connsiteX1" fmla="*/ 285007 w 617517"/>
                <a:gd name="connsiteY1" fmla="*/ 15 h 795662"/>
                <a:gd name="connsiteX2" fmla="*/ 617517 w 617517"/>
                <a:gd name="connsiteY2" fmla="*/ 771911 h 795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7517" h="795662">
                  <a:moveTo>
                    <a:pt x="0" y="795662"/>
                  </a:moveTo>
                  <a:cubicBezTo>
                    <a:pt x="91044" y="399817"/>
                    <a:pt x="182088" y="3973"/>
                    <a:pt x="285007" y="15"/>
                  </a:cubicBezTo>
                  <a:cubicBezTo>
                    <a:pt x="387926" y="-3943"/>
                    <a:pt x="617517" y="771911"/>
                    <a:pt x="617517" y="771911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7" name="Полилиния 186"/>
            <p:cNvSpPr/>
            <p:nvPr/>
          </p:nvSpPr>
          <p:spPr>
            <a:xfrm>
              <a:off x="6081017" y="1874886"/>
              <a:ext cx="617517" cy="675875"/>
            </a:xfrm>
            <a:custGeom>
              <a:avLst/>
              <a:gdLst>
                <a:gd name="connsiteX0" fmla="*/ 0 w 617517"/>
                <a:gd name="connsiteY0" fmla="*/ 795662 h 795662"/>
                <a:gd name="connsiteX1" fmla="*/ 285007 w 617517"/>
                <a:gd name="connsiteY1" fmla="*/ 15 h 795662"/>
                <a:gd name="connsiteX2" fmla="*/ 617517 w 617517"/>
                <a:gd name="connsiteY2" fmla="*/ 771911 h 795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7517" h="795662">
                  <a:moveTo>
                    <a:pt x="0" y="795662"/>
                  </a:moveTo>
                  <a:cubicBezTo>
                    <a:pt x="91044" y="399817"/>
                    <a:pt x="182088" y="3973"/>
                    <a:pt x="285007" y="15"/>
                  </a:cubicBezTo>
                  <a:cubicBezTo>
                    <a:pt x="387926" y="-3943"/>
                    <a:pt x="617517" y="771911"/>
                    <a:pt x="617517" y="771911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26" name="Полилиния 5125"/>
            <p:cNvSpPr/>
            <p:nvPr/>
          </p:nvSpPr>
          <p:spPr>
            <a:xfrm flipH="1">
              <a:off x="4423002" y="3266857"/>
              <a:ext cx="237507" cy="554267"/>
            </a:xfrm>
            <a:custGeom>
              <a:avLst/>
              <a:gdLst>
                <a:gd name="connsiteX0" fmla="*/ 0 w 237507"/>
                <a:gd name="connsiteY0" fmla="*/ 629392 h 629392"/>
                <a:gd name="connsiteX1" fmla="*/ 142504 w 237507"/>
                <a:gd name="connsiteY1" fmla="*/ 522514 h 629392"/>
                <a:gd name="connsiteX2" fmla="*/ 190006 w 237507"/>
                <a:gd name="connsiteY2" fmla="*/ 356260 h 629392"/>
                <a:gd name="connsiteX3" fmla="*/ 237507 w 237507"/>
                <a:gd name="connsiteY3" fmla="*/ 0 h 629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507" h="629392">
                  <a:moveTo>
                    <a:pt x="0" y="629392"/>
                  </a:moveTo>
                  <a:cubicBezTo>
                    <a:pt x="55418" y="598714"/>
                    <a:pt x="110836" y="568036"/>
                    <a:pt x="142504" y="522514"/>
                  </a:cubicBezTo>
                  <a:cubicBezTo>
                    <a:pt x="174172" y="476992"/>
                    <a:pt x="174172" y="443346"/>
                    <a:pt x="190006" y="356260"/>
                  </a:cubicBezTo>
                  <a:cubicBezTo>
                    <a:pt x="205840" y="269174"/>
                    <a:pt x="221673" y="134587"/>
                    <a:pt x="237507" y="0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9" name="Полилиния 198"/>
            <p:cNvSpPr/>
            <p:nvPr/>
          </p:nvSpPr>
          <p:spPr>
            <a:xfrm flipV="1">
              <a:off x="4589218" y="3791513"/>
              <a:ext cx="237507" cy="481404"/>
            </a:xfrm>
            <a:custGeom>
              <a:avLst/>
              <a:gdLst>
                <a:gd name="connsiteX0" fmla="*/ 0 w 237507"/>
                <a:gd name="connsiteY0" fmla="*/ 629392 h 629392"/>
                <a:gd name="connsiteX1" fmla="*/ 142504 w 237507"/>
                <a:gd name="connsiteY1" fmla="*/ 522514 h 629392"/>
                <a:gd name="connsiteX2" fmla="*/ 190006 w 237507"/>
                <a:gd name="connsiteY2" fmla="*/ 356260 h 629392"/>
                <a:gd name="connsiteX3" fmla="*/ 237507 w 237507"/>
                <a:gd name="connsiteY3" fmla="*/ 0 h 629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507" h="629392">
                  <a:moveTo>
                    <a:pt x="0" y="629392"/>
                  </a:moveTo>
                  <a:cubicBezTo>
                    <a:pt x="55418" y="598714"/>
                    <a:pt x="110836" y="568036"/>
                    <a:pt x="142504" y="522514"/>
                  </a:cubicBezTo>
                  <a:cubicBezTo>
                    <a:pt x="174172" y="476992"/>
                    <a:pt x="174172" y="443346"/>
                    <a:pt x="190006" y="356260"/>
                  </a:cubicBezTo>
                  <a:cubicBezTo>
                    <a:pt x="205840" y="269174"/>
                    <a:pt x="221673" y="134587"/>
                    <a:pt x="237507" y="0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4" name="Полилиния 103"/>
            <p:cNvSpPr/>
            <p:nvPr/>
          </p:nvSpPr>
          <p:spPr>
            <a:xfrm rot="5400000">
              <a:off x="6382323" y="3695222"/>
              <a:ext cx="664102" cy="566467"/>
            </a:xfrm>
            <a:custGeom>
              <a:avLst/>
              <a:gdLst>
                <a:gd name="connsiteX0" fmla="*/ 0 w 902525"/>
                <a:gd name="connsiteY0" fmla="*/ 0 h 748145"/>
                <a:gd name="connsiteX1" fmla="*/ 47501 w 902525"/>
                <a:gd name="connsiteY1" fmla="*/ 391885 h 748145"/>
                <a:gd name="connsiteX2" fmla="*/ 225631 w 902525"/>
                <a:gd name="connsiteY2" fmla="*/ 605641 h 748145"/>
                <a:gd name="connsiteX3" fmla="*/ 581891 w 902525"/>
                <a:gd name="connsiteY3" fmla="*/ 712519 h 748145"/>
                <a:gd name="connsiteX4" fmla="*/ 902525 w 902525"/>
                <a:gd name="connsiteY4" fmla="*/ 748145 h 7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2525" h="748145">
                  <a:moveTo>
                    <a:pt x="0" y="0"/>
                  </a:moveTo>
                  <a:cubicBezTo>
                    <a:pt x="4948" y="145472"/>
                    <a:pt x="9896" y="290945"/>
                    <a:pt x="47501" y="391885"/>
                  </a:cubicBezTo>
                  <a:cubicBezTo>
                    <a:pt x="85106" y="492825"/>
                    <a:pt x="136566" y="552202"/>
                    <a:pt x="225631" y="605641"/>
                  </a:cubicBezTo>
                  <a:cubicBezTo>
                    <a:pt x="314696" y="659080"/>
                    <a:pt x="469075" y="688768"/>
                    <a:pt x="581891" y="712519"/>
                  </a:cubicBezTo>
                  <a:cubicBezTo>
                    <a:pt x="694707" y="736270"/>
                    <a:pt x="798616" y="742207"/>
                    <a:pt x="902525" y="748145"/>
                  </a:cubicBez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" name="Полилиния 104"/>
            <p:cNvSpPr/>
            <p:nvPr/>
          </p:nvSpPr>
          <p:spPr>
            <a:xfrm rot="16200000" flipH="1">
              <a:off x="5705620" y="3745806"/>
              <a:ext cx="664102" cy="460778"/>
            </a:xfrm>
            <a:custGeom>
              <a:avLst/>
              <a:gdLst>
                <a:gd name="connsiteX0" fmla="*/ 0 w 902525"/>
                <a:gd name="connsiteY0" fmla="*/ 0 h 748145"/>
                <a:gd name="connsiteX1" fmla="*/ 47501 w 902525"/>
                <a:gd name="connsiteY1" fmla="*/ 391885 h 748145"/>
                <a:gd name="connsiteX2" fmla="*/ 225631 w 902525"/>
                <a:gd name="connsiteY2" fmla="*/ 605641 h 748145"/>
                <a:gd name="connsiteX3" fmla="*/ 581891 w 902525"/>
                <a:gd name="connsiteY3" fmla="*/ 712519 h 748145"/>
                <a:gd name="connsiteX4" fmla="*/ 902525 w 902525"/>
                <a:gd name="connsiteY4" fmla="*/ 748145 h 7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2525" h="748145">
                  <a:moveTo>
                    <a:pt x="0" y="0"/>
                  </a:moveTo>
                  <a:cubicBezTo>
                    <a:pt x="4948" y="145472"/>
                    <a:pt x="9896" y="290945"/>
                    <a:pt x="47501" y="391885"/>
                  </a:cubicBezTo>
                  <a:cubicBezTo>
                    <a:pt x="85106" y="492825"/>
                    <a:pt x="136566" y="552202"/>
                    <a:pt x="225631" y="605641"/>
                  </a:cubicBezTo>
                  <a:cubicBezTo>
                    <a:pt x="314696" y="659080"/>
                    <a:pt x="469075" y="688768"/>
                    <a:pt x="581891" y="712519"/>
                  </a:cubicBezTo>
                  <a:cubicBezTo>
                    <a:pt x="694707" y="736270"/>
                    <a:pt x="798616" y="742207"/>
                    <a:pt x="902525" y="748145"/>
                  </a:cubicBez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7539264" y="2060950"/>
            <a:ext cx="1109527" cy="3414214"/>
            <a:chOff x="7539264" y="2008831"/>
            <a:chExt cx="1109527" cy="3414214"/>
          </a:xfrm>
        </p:grpSpPr>
        <p:sp>
          <p:nvSpPr>
            <p:cNvPr id="16" name="TextBox 15"/>
            <p:cNvSpPr txBox="1"/>
            <p:nvPr/>
          </p:nvSpPr>
          <p:spPr>
            <a:xfrm>
              <a:off x="8152982" y="4252436"/>
              <a:ext cx="4614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2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7539264" y="2008831"/>
              <a:ext cx="4614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7596500" y="2776732"/>
              <a:ext cx="4614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4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8108731" y="2021990"/>
              <a:ext cx="4614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12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29" name="TextBox 128"/>
            <p:cNvSpPr txBox="1"/>
            <p:nvPr/>
          </p:nvSpPr>
          <p:spPr>
            <a:xfrm>
              <a:off x="7596501" y="2424957"/>
              <a:ext cx="4614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3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30" name="TextBox 129"/>
            <p:cNvSpPr txBox="1"/>
            <p:nvPr/>
          </p:nvSpPr>
          <p:spPr>
            <a:xfrm>
              <a:off x="8149068" y="2424957"/>
              <a:ext cx="4614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10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8149068" y="2776732"/>
              <a:ext cx="4614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5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7599543" y="3157596"/>
              <a:ext cx="4614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6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8149067" y="3143882"/>
              <a:ext cx="4614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8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7599543" y="3527365"/>
              <a:ext cx="4614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7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8152982" y="3517305"/>
              <a:ext cx="4614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4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7599543" y="3880257"/>
              <a:ext cx="4614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10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8152982" y="3834840"/>
              <a:ext cx="4614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9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7619611" y="4271475"/>
              <a:ext cx="4614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11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54" name="TextBox 153"/>
            <p:cNvSpPr txBox="1"/>
            <p:nvPr/>
          </p:nvSpPr>
          <p:spPr>
            <a:xfrm>
              <a:off x="7612922" y="4626609"/>
              <a:ext cx="4614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12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8181443" y="4617301"/>
              <a:ext cx="4614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3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57" name="TextBox 156"/>
            <p:cNvSpPr txBox="1"/>
            <p:nvPr/>
          </p:nvSpPr>
          <p:spPr>
            <a:xfrm>
              <a:off x="7568671" y="5008714"/>
              <a:ext cx="4614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9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8187336" y="5022935"/>
              <a:ext cx="4614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9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06" name="TextBox 105"/>
          <p:cNvSpPr txBox="1"/>
          <p:nvPr/>
        </p:nvSpPr>
        <p:spPr>
          <a:xfrm>
            <a:off x="3730928" y="6380963"/>
            <a:ext cx="23617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ПО ЩЕЛЧКУ!</a:t>
            </a:r>
            <a:endParaRPr lang="ru-RU" sz="11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mal-tsilna.ucoz.ru/math-dosk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9265" y="130089"/>
            <a:ext cx="1274204" cy="1626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7384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83572" y="1061133"/>
            <a:ext cx="8952247" cy="5568009"/>
            <a:chOff x="83572" y="1071634"/>
            <a:chExt cx="8952247" cy="5568009"/>
          </a:xfrm>
        </p:grpSpPr>
        <p:grpSp>
          <p:nvGrpSpPr>
            <p:cNvPr id="11" name="Группа 10"/>
            <p:cNvGrpSpPr/>
            <p:nvPr/>
          </p:nvGrpSpPr>
          <p:grpSpPr>
            <a:xfrm>
              <a:off x="83572" y="1071634"/>
              <a:ext cx="8952247" cy="5568009"/>
              <a:chOff x="113941" y="1045533"/>
              <a:chExt cx="8952247" cy="5568009"/>
            </a:xfrm>
          </p:grpSpPr>
          <p:sp>
            <p:nvSpPr>
              <p:cNvPr id="3" name="Скругленный прямоугольник 2"/>
              <p:cNvSpPr/>
              <p:nvPr/>
            </p:nvSpPr>
            <p:spPr>
              <a:xfrm>
                <a:off x="113941" y="1045533"/>
                <a:ext cx="8936723" cy="5568009"/>
              </a:xfrm>
              <a:prstGeom prst="roundRect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05" name="Прямоугольник 104"/>
              <p:cNvSpPr/>
              <p:nvPr/>
            </p:nvSpPr>
            <p:spPr>
              <a:xfrm>
                <a:off x="7553792" y="2539719"/>
                <a:ext cx="1395186" cy="558144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200" b="1" dirty="0" smtClean="0">
                    <a:solidFill>
                      <a:sysClr val="windowText" lastClr="000000"/>
                    </a:solidFill>
                  </a:rPr>
                  <a:t>Уравнение касательной к графику функции</a:t>
                </a:r>
                <a:endParaRPr lang="ru-RU" sz="1200" b="1" dirty="0">
                  <a:solidFill>
                    <a:sysClr val="windowText" lastClr="000000"/>
                  </a:solidFill>
                </a:endParaRPr>
              </a:p>
            </p:txBody>
          </p:sp>
          <p:pic>
            <p:nvPicPr>
              <p:cNvPr id="98" name="Picture 1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92936" y="3097863"/>
                <a:ext cx="763857" cy="7116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" name="Picture 1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928485" y="1894289"/>
                <a:ext cx="692761" cy="6454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124" name="Прямая со стрелкой 123"/>
              <p:cNvCxnSpPr/>
              <p:nvPr/>
            </p:nvCxnSpPr>
            <p:spPr>
              <a:xfrm>
                <a:off x="193583" y="3695925"/>
                <a:ext cx="7711909" cy="8754"/>
              </a:xfrm>
              <a:prstGeom prst="straightConnector1">
                <a:avLst/>
              </a:prstGeom>
              <a:ln w="3810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08" name="Picture 1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69457" y="5640090"/>
                <a:ext cx="763857" cy="7116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115" name="Прямая со стрелкой 114"/>
              <p:cNvCxnSpPr/>
              <p:nvPr/>
            </p:nvCxnSpPr>
            <p:spPr>
              <a:xfrm>
                <a:off x="159592" y="5033053"/>
                <a:ext cx="7711909" cy="8754"/>
              </a:xfrm>
              <a:prstGeom prst="straightConnector1">
                <a:avLst/>
              </a:prstGeom>
              <a:ln w="3810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Прямоугольник 109"/>
              <p:cNvSpPr/>
              <p:nvPr/>
            </p:nvSpPr>
            <p:spPr>
              <a:xfrm>
                <a:off x="7661289" y="3855639"/>
                <a:ext cx="1384258" cy="558144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200" b="1" dirty="0" smtClean="0">
                    <a:solidFill>
                      <a:sysClr val="windowText" lastClr="000000"/>
                    </a:solidFill>
                  </a:rPr>
                  <a:t>Построение графика функции</a:t>
                </a:r>
                <a:endParaRPr lang="ru-RU" sz="1200" b="1" dirty="0">
                  <a:solidFill>
                    <a:sysClr val="windowText" lastClr="000000"/>
                  </a:solidFill>
                </a:endParaRPr>
              </a:p>
            </p:txBody>
          </p:sp>
          <p:pic>
            <p:nvPicPr>
              <p:cNvPr id="107" name="Picture 1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94988" y="4347486"/>
                <a:ext cx="763857" cy="7116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3" name="Прямоугольник 52"/>
              <p:cNvSpPr/>
              <p:nvPr/>
            </p:nvSpPr>
            <p:spPr>
              <a:xfrm>
                <a:off x="7410681" y="1188237"/>
                <a:ext cx="1412690" cy="71655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200" b="1" dirty="0" smtClean="0">
                    <a:solidFill>
                      <a:sysClr val="windowText" lastClr="000000"/>
                    </a:solidFill>
                  </a:rPr>
                  <a:t>Исследование функции на монотонность и экстремумы</a:t>
                </a:r>
                <a:endParaRPr lang="ru-RU" sz="1200" b="1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09" name="Прямоугольник 108"/>
              <p:cNvSpPr/>
              <p:nvPr/>
            </p:nvSpPr>
            <p:spPr>
              <a:xfrm>
                <a:off x="6978633" y="5123767"/>
                <a:ext cx="2087555" cy="55814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200" b="1" dirty="0" smtClean="0">
                    <a:solidFill>
                      <a:sysClr val="windowText" lastClr="000000"/>
                    </a:solidFill>
                  </a:rPr>
                  <a:t>Наибольшее и наименьшее значения функции на промежутке</a:t>
                </a:r>
                <a:endParaRPr lang="ru-RU" sz="1200" b="1" dirty="0">
                  <a:solidFill>
                    <a:sysClr val="windowText" lastClr="000000"/>
                  </a:solidFill>
                </a:endParaRPr>
              </a:p>
            </p:txBody>
          </p:sp>
          <p:cxnSp>
            <p:nvCxnSpPr>
              <p:cNvPr id="57" name="Прямая со стрелкой 56"/>
              <p:cNvCxnSpPr/>
              <p:nvPr/>
            </p:nvCxnSpPr>
            <p:spPr>
              <a:xfrm>
                <a:off x="203430" y="2413649"/>
                <a:ext cx="7711909" cy="8754"/>
              </a:xfrm>
              <a:prstGeom prst="straightConnector1">
                <a:avLst/>
              </a:prstGeom>
              <a:ln w="3810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16" name="Прямая со стрелкой 115"/>
            <p:cNvCxnSpPr>
              <a:stCxn id="97" idx="4"/>
            </p:cNvCxnSpPr>
            <p:nvPr/>
          </p:nvCxnSpPr>
          <p:spPr>
            <a:xfrm>
              <a:off x="436634" y="6336694"/>
              <a:ext cx="7468052" cy="31655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Группа 8"/>
          <p:cNvGrpSpPr/>
          <p:nvPr/>
        </p:nvGrpSpPr>
        <p:grpSpPr>
          <a:xfrm>
            <a:off x="383210" y="1369272"/>
            <a:ext cx="7155944" cy="1041620"/>
            <a:chOff x="321318" y="1529889"/>
            <a:chExt cx="7155944" cy="1041620"/>
          </a:xfrm>
        </p:grpSpPr>
        <p:pic>
          <p:nvPicPr>
            <p:cNvPr id="3084" name="Picture 12" descr="https://encrypted-tbn3.gstatic.com/images?q=tbn:ANd9GcQWcByzEyBQw-TN0Z-XTMnntwmcrQYuynfc9U-5BlE8juTWNibhzw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57663" y="1590505"/>
              <a:ext cx="1019599" cy="9810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Группа 6"/>
            <p:cNvGrpSpPr/>
            <p:nvPr/>
          </p:nvGrpSpPr>
          <p:grpSpPr>
            <a:xfrm>
              <a:off x="321318" y="1529889"/>
              <a:ext cx="6231304" cy="1030771"/>
              <a:chOff x="321318" y="1529889"/>
              <a:chExt cx="6231304" cy="1030771"/>
            </a:xfrm>
          </p:grpSpPr>
          <p:grpSp>
            <p:nvGrpSpPr>
              <p:cNvPr id="17" name="Группа 16"/>
              <p:cNvGrpSpPr/>
              <p:nvPr/>
            </p:nvGrpSpPr>
            <p:grpSpPr>
              <a:xfrm>
                <a:off x="4099453" y="1534267"/>
                <a:ext cx="1183402" cy="1026393"/>
                <a:chOff x="5340736" y="1538644"/>
                <a:chExt cx="1183402" cy="1026393"/>
              </a:xfrm>
            </p:grpSpPr>
            <p:sp>
              <p:nvSpPr>
                <p:cNvPr id="18" name="Прямоугольник 17"/>
                <p:cNvSpPr/>
                <p:nvPr/>
              </p:nvSpPr>
              <p:spPr>
                <a:xfrm>
                  <a:off x="5340736" y="1538644"/>
                  <a:ext cx="1183402" cy="83054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1200" b="1" dirty="0" smtClean="0">
                      <a:solidFill>
                        <a:schemeClr val="bg1"/>
                      </a:solidFill>
                    </a:rPr>
                    <a:t>2.Найти </a:t>
                  </a:r>
                  <a:r>
                    <a:rPr lang="ru-RU" sz="1200" b="1" dirty="0">
                      <a:solidFill>
                        <a:schemeClr val="bg1"/>
                      </a:solidFill>
                    </a:rPr>
                    <a:t>нули производной</a:t>
                  </a:r>
                </a:p>
              </p:txBody>
            </p:sp>
            <p:sp>
              <p:nvSpPr>
                <p:cNvPr id="19" name="Кольцо 18"/>
                <p:cNvSpPr/>
                <p:nvPr/>
              </p:nvSpPr>
              <p:spPr>
                <a:xfrm>
                  <a:off x="6271976" y="2348879"/>
                  <a:ext cx="216024" cy="216024"/>
                </a:xfrm>
                <a:prstGeom prst="donu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" name="Кольцо 19"/>
                <p:cNvSpPr/>
                <p:nvPr/>
              </p:nvSpPr>
              <p:spPr>
                <a:xfrm>
                  <a:off x="5408867" y="2349013"/>
                  <a:ext cx="216024" cy="216024"/>
                </a:xfrm>
                <a:prstGeom prst="donu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" name="Группа 20"/>
              <p:cNvGrpSpPr/>
              <p:nvPr/>
            </p:nvGrpSpPr>
            <p:grpSpPr>
              <a:xfrm>
                <a:off x="2852104" y="1532078"/>
                <a:ext cx="1208260" cy="1028582"/>
                <a:chOff x="5372384" y="1536455"/>
                <a:chExt cx="1208260" cy="1028582"/>
              </a:xfrm>
            </p:grpSpPr>
            <p:sp>
              <p:nvSpPr>
                <p:cNvPr id="22" name="Прямоугольник 21"/>
                <p:cNvSpPr/>
                <p:nvPr/>
              </p:nvSpPr>
              <p:spPr>
                <a:xfrm>
                  <a:off x="5372384" y="1536455"/>
                  <a:ext cx="1188000" cy="83054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1200" b="1" dirty="0" smtClean="0">
                      <a:solidFill>
                        <a:schemeClr val="bg1"/>
                      </a:solidFill>
                    </a:rPr>
                    <a:t>3.Исследовать знак  производной</a:t>
                  </a:r>
                  <a:endParaRPr lang="ru-RU" sz="12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" name="Кольцо 22"/>
                <p:cNvSpPr/>
                <p:nvPr/>
              </p:nvSpPr>
              <p:spPr>
                <a:xfrm>
                  <a:off x="6364620" y="2337410"/>
                  <a:ext cx="216024" cy="216024"/>
                </a:xfrm>
                <a:prstGeom prst="donu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" name="Кольцо 23"/>
                <p:cNvSpPr/>
                <p:nvPr/>
              </p:nvSpPr>
              <p:spPr>
                <a:xfrm>
                  <a:off x="5446060" y="2349013"/>
                  <a:ext cx="216024" cy="216024"/>
                </a:xfrm>
                <a:prstGeom prst="donu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" name="Группа 24"/>
              <p:cNvGrpSpPr/>
              <p:nvPr/>
            </p:nvGrpSpPr>
            <p:grpSpPr>
              <a:xfrm>
                <a:off x="1611940" y="1529889"/>
                <a:ext cx="1183402" cy="1030771"/>
                <a:chOff x="5376874" y="1529889"/>
                <a:chExt cx="1183402" cy="1030771"/>
              </a:xfrm>
            </p:grpSpPr>
            <p:sp>
              <p:nvSpPr>
                <p:cNvPr id="26" name="Прямоугольник 25"/>
                <p:cNvSpPr/>
                <p:nvPr/>
              </p:nvSpPr>
              <p:spPr>
                <a:xfrm>
                  <a:off x="5376874" y="1529889"/>
                  <a:ext cx="1183402" cy="834918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1200" b="1" dirty="0" smtClean="0">
                      <a:solidFill>
                        <a:schemeClr val="bg1"/>
                      </a:solidFill>
                    </a:rPr>
                    <a:t>4.Исследовать </a:t>
                  </a:r>
                  <a:r>
                    <a:rPr lang="ru-RU" sz="1200" b="1" dirty="0">
                      <a:solidFill>
                        <a:schemeClr val="bg1"/>
                      </a:solidFill>
                    </a:rPr>
                    <a:t>функцию на монотонность</a:t>
                  </a:r>
                </a:p>
              </p:txBody>
            </p:sp>
            <p:sp>
              <p:nvSpPr>
                <p:cNvPr id="27" name="Кольцо 26"/>
                <p:cNvSpPr/>
                <p:nvPr/>
              </p:nvSpPr>
              <p:spPr>
                <a:xfrm>
                  <a:off x="6293002" y="2333300"/>
                  <a:ext cx="216024" cy="216024"/>
                </a:xfrm>
                <a:prstGeom prst="donu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" name="Кольцо 27"/>
                <p:cNvSpPr/>
                <p:nvPr/>
              </p:nvSpPr>
              <p:spPr>
                <a:xfrm>
                  <a:off x="5469162" y="2344636"/>
                  <a:ext cx="216024" cy="216024"/>
                </a:xfrm>
                <a:prstGeom prst="donu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9" name="Группа 28"/>
              <p:cNvGrpSpPr/>
              <p:nvPr/>
            </p:nvGrpSpPr>
            <p:grpSpPr>
              <a:xfrm>
                <a:off x="321318" y="1532078"/>
                <a:ext cx="1183402" cy="1006079"/>
                <a:chOff x="5335949" y="1532078"/>
                <a:chExt cx="1183402" cy="1006079"/>
              </a:xfrm>
            </p:grpSpPr>
            <p:sp>
              <p:nvSpPr>
                <p:cNvPr id="30" name="Прямоугольник 29"/>
                <p:cNvSpPr/>
                <p:nvPr/>
              </p:nvSpPr>
              <p:spPr>
                <a:xfrm>
                  <a:off x="5335949" y="1532078"/>
                  <a:ext cx="1183402" cy="834918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1200" b="1" dirty="0" smtClean="0">
                      <a:solidFill>
                        <a:schemeClr val="bg1"/>
                      </a:solidFill>
                    </a:rPr>
                    <a:t>5.Определить </a:t>
                  </a:r>
                  <a:r>
                    <a:rPr lang="ru-RU" sz="1200" b="1" dirty="0">
                      <a:solidFill>
                        <a:schemeClr val="bg1"/>
                      </a:solidFill>
                    </a:rPr>
                    <a:t>точки экстремума</a:t>
                  </a:r>
                </a:p>
              </p:txBody>
            </p:sp>
            <p:sp>
              <p:nvSpPr>
                <p:cNvPr id="31" name="Кольцо 30"/>
                <p:cNvSpPr/>
                <p:nvPr/>
              </p:nvSpPr>
              <p:spPr>
                <a:xfrm>
                  <a:off x="6240611" y="2322133"/>
                  <a:ext cx="216024" cy="216024"/>
                </a:xfrm>
                <a:prstGeom prst="donu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" name="Кольцо 31"/>
                <p:cNvSpPr/>
                <p:nvPr/>
              </p:nvSpPr>
              <p:spPr>
                <a:xfrm>
                  <a:off x="5426160" y="2317255"/>
                  <a:ext cx="216024" cy="216024"/>
                </a:xfrm>
                <a:prstGeom prst="donu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3" name="Группа 32"/>
              <p:cNvGrpSpPr/>
              <p:nvPr/>
            </p:nvGrpSpPr>
            <p:grpSpPr>
              <a:xfrm>
                <a:off x="5369220" y="1552275"/>
                <a:ext cx="1183402" cy="1008251"/>
                <a:chOff x="5369220" y="1552275"/>
                <a:chExt cx="1183402" cy="1008251"/>
              </a:xfrm>
            </p:grpSpPr>
            <p:sp>
              <p:nvSpPr>
                <p:cNvPr id="34" name="Прямоугольник 33"/>
                <p:cNvSpPr/>
                <p:nvPr/>
              </p:nvSpPr>
              <p:spPr>
                <a:xfrm>
                  <a:off x="5369220" y="1552275"/>
                  <a:ext cx="1183402" cy="834916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1200" b="1" dirty="0" smtClean="0">
                      <a:solidFill>
                        <a:schemeClr val="bg1"/>
                      </a:solidFill>
                    </a:rPr>
                    <a:t>1.Найти </a:t>
                  </a:r>
                  <a:r>
                    <a:rPr lang="ru-RU" sz="1200" b="1" dirty="0">
                      <a:solidFill>
                        <a:schemeClr val="bg1"/>
                      </a:solidFill>
                    </a:rPr>
                    <a:t>производную функции</a:t>
                  </a:r>
                </a:p>
              </p:txBody>
            </p:sp>
            <p:sp>
              <p:nvSpPr>
                <p:cNvPr id="36" name="Кольцо 35"/>
                <p:cNvSpPr/>
                <p:nvPr/>
              </p:nvSpPr>
              <p:spPr>
                <a:xfrm>
                  <a:off x="5465079" y="2334003"/>
                  <a:ext cx="216024" cy="216024"/>
                </a:xfrm>
                <a:prstGeom prst="donu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" name="Кольцо 34"/>
                <p:cNvSpPr/>
                <p:nvPr/>
              </p:nvSpPr>
              <p:spPr>
                <a:xfrm>
                  <a:off x="6223383" y="2344502"/>
                  <a:ext cx="216024" cy="216024"/>
                </a:xfrm>
                <a:prstGeom prst="donu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13" name="Группа 12"/>
          <p:cNvGrpSpPr/>
          <p:nvPr/>
        </p:nvGrpSpPr>
        <p:grpSpPr>
          <a:xfrm>
            <a:off x="291844" y="2527422"/>
            <a:ext cx="7339076" cy="1183724"/>
            <a:chOff x="291844" y="2527422"/>
            <a:chExt cx="7339076" cy="1183724"/>
          </a:xfrm>
        </p:grpSpPr>
        <p:pic>
          <p:nvPicPr>
            <p:cNvPr id="3082" name="Picture 10" descr="https://encrypted-tbn0.gstatic.com/images?q=tbn:ANd9GcSTgFfB8FUD4g-XBP1kXImdxOCgC13gv7Q7SKOQCv31Nc347v2Z7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33595" y="2710111"/>
              <a:ext cx="997325" cy="9753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" name="Группа 7"/>
            <p:cNvGrpSpPr/>
            <p:nvPr/>
          </p:nvGrpSpPr>
          <p:grpSpPr>
            <a:xfrm>
              <a:off x="291844" y="2527422"/>
              <a:ext cx="6328558" cy="1183724"/>
              <a:chOff x="422434" y="2772756"/>
              <a:chExt cx="6328558" cy="1183724"/>
            </a:xfrm>
          </p:grpSpPr>
          <p:grpSp>
            <p:nvGrpSpPr>
              <p:cNvPr id="6" name="Группа 5"/>
              <p:cNvGrpSpPr/>
              <p:nvPr/>
            </p:nvGrpSpPr>
            <p:grpSpPr>
              <a:xfrm>
                <a:off x="5508103" y="2785735"/>
                <a:ext cx="1242889" cy="1170745"/>
                <a:chOff x="5508103" y="1417583"/>
                <a:chExt cx="1242889" cy="1170745"/>
              </a:xfrm>
            </p:grpSpPr>
            <p:sp>
              <p:nvSpPr>
                <p:cNvPr id="4" name="Прямоугольник 3"/>
                <p:cNvSpPr/>
                <p:nvPr/>
              </p:nvSpPr>
              <p:spPr>
                <a:xfrm>
                  <a:off x="5508103" y="1417583"/>
                  <a:ext cx="1242889" cy="1012062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1200" b="1" dirty="0" smtClean="0">
                      <a:solidFill>
                        <a:schemeClr val="bg1"/>
                      </a:solidFill>
                    </a:rPr>
                    <a:t>1.Найти </a:t>
                  </a:r>
                  <a:r>
                    <a:rPr lang="ru-RU" sz="1200" b="1" dirty="0">
                      <a:solidFill>
                        <a:schemeClr val="bg1"/>
                      </a:solidFill>
                    </a:rPr>
                    <a:t>значение функции в точке касания х = а</a:t>
                  </a:r>
                </a:p>
              </p:txBody>
            </p:sp>
            <p:sp>
              <p:nvSpPr>
                <p:cNvPr id="5" name="Кольцо 4"/>
                <p:cNvSpPr/>
                <p:nvPr/>
              </p:nvSpPr>
              <p:spPr>
                <a:xfrm>
                  <a:off x="6465524" y="2344502"/>
                  <a:ext cx="216024" cy="216024"/>
                </a:xfrm>
                <a:prstGeom prst="donu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" name="Кольцо 14"/>
                <p:cNvSpPr/>
                <p:nvPr/>
              </p:nvSpPr>
              <p:spPr>
                <a:xfrm>
                  <a:off x="5571778" y="2372304"/>
                  <a:ext cx="216024" cy="216024"/>
                </a:xfrm>
                <a:prstGeom prst="donu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7" name="Группа 36"/>
              <p:cNvGrpSpPr/>
              <p:nvPr/>
            </p:nvGrpSpPr>
            <p:grpSpPr>
              <a:xfrm>
                <a:off x="4254149" y="2772756"/>
                <a:ext cx="1196074" cy="1168503"/>
                <a:chOff x="5495432" y="1404604"/>
                <a:chExt cx="1196074" cy="1168503"/>
              </a:xfrm>
            </p:grpSpPr>
            <p:sp>
              <p:nvSpPr>
                <p:cNvPr id="38" name="Прямоугольник 37"/>
                <p:cNvSpPr/>
                <p:nvPr/>
              </p:nvSpPr>
              <p:spPr>
                <a:xfrm>
                  <a:off x="5495432" y="1404604"/>
                  <a:ext cx="1196074" cy="1025039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1200" b="1" dirty="0" smtClean="0">
                      <a:solidFill>
                        <a:schemeClr val="bg1"/>
                      </a:solidFill>
                    </a:rPr>
                    <a:t>2.Найти </a:t>
                  </a:r>
                  <a:r>
                    <a:rPr lang="ru-RU" sz="1200" b="1" dirty="0">
                      <a:solidFill>
                        <a:schemeClr val="bg1"/>
                      </a:solidFill>
                    </a:rPr>
                    <a:t>производную функции</a:t>
                  </a:r>
                  <a:endParaRPr lang="ru-RU" sz="1200" dirty="0"/>
                </a:p>
              </p:txBody>
            </p:sp>
            <p:sp>
              <p:nvSpPr>
                <p:cNvPr id="39" name="Кольцо 38"/>
                <p:cNvSpPr/>
                <p:nvPr/>
              </p:nvSpPr>
              <p:spPr>
                <a:xfrm>
                  <a:off x="6458855" y="2357083"/>
                  <a:ext cx="216024" cy="216024"/>
                </a:xfrm>
                <a:prstGeom prst="donu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" name="Кольцо 39"/>
                <p:cNvSpPr/>
                <p:nvPr/>
              </p:nvSpPr>
              <p:spPr>
                <a:xfrm>
                  <a:off x="5509838" y="2340125"/>
                  <a:ext cx="216024" cy="216024"/>
                </a:xfrm>
                <a:prstGeom prst="donu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1" name="Группа 40"/>
              <p:cNvGrpSpPr/>
              <p:nvPr/>
            </p:nvGrpSpPr>
            <p:grpSpPr>
              <a:xfrm>
                <a:off x="2987824" y="2785734"/>
                <a:ext cx="1183402" cy="1142944"/>
                <a:chOff x="5508104" y="1417582"/>
                <a:chExt cx="1183402" cy="1142944"/>
              </a:xfrm>
            </p:grpSpPr>
            <p:sp>
              <p:nvSpPr>
                <p:cNvPr id="42" name="Прямоугольник 41"/>
                <p:cNvSpPr/>
                <p:nvPr/>
              </p:nvSpPr>
              <p:spPr>
                <a:xfrm>
                  <a:off x="5508104" y="1417582"/>
                  <a:ext cx="1183402" cy="1012061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1200" b="1" dirty="0" smtClean="0">
                      <a:solidFill>
                        <a:schemeClr val="bg1"/>
                      </a:solidFill>
                    </a:rPr>
                    <a:t>3.Найти значение производной в точке касания</a:t>
                  </a:r>
                  <a:endParaRPr lang="ru-RU" sz="1200" dirty="0"/>
                </a:p>
              </p:txBody>
            </p:sp>
            <p:sp>
              <p:nvSpPr>
                <p:cNvPr id="43" name="Кольцо 42"/>
                <p:cNvSpPr/>
                <p:nvPr/>
              </p:nvSpPr>
              <p:spPr>
                <a:xfrm>
                  <a:off x="6454057" y="2344502"/>
                  <a:ext cx="216024" cy="216024"/>
                </a:xfrm>
                <a:prstGeom prst="donu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" name="Кольцо 43"/>
                <p:cNvSpPr/>
                <p:nvPr/>
              </p:nvSpPr>
              <p:spPr>
                <a:xfrm>
                  <a:off x="5530530" y="2340125"/>
                  <a:ext cx="216024" cy="216024"/>
                </a:xfrm>
                <a:prstGeom prst="donu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5" name="Группа 44"/>
              <p:cNvGrpSpPr/>
              <p:nvPr/>
            </p:nvGrpSpPr>
            <p:grpSpPr>
              <a:xfrm>
                <a:off x="1728990" y="2785734"/>
                <a:ext cx="1183402" cy="1143375"/>
                <a:chOff x="5508104" y="1417582"/>
                <a:chExt cx="1183402" cy="1143375"/>
              </a:xfrm>
            </p:grpSpPr>
            <p:sp>
              <p:nvSpPr>
                <p:cNvPr id="46" name="Прямоугольник 45"/>
                <p:cNvSpPr/>
                <p:nvPr/>
              </p:nvSpPr>
              <p:spPr>
                <a:xfrm>
                  <a:off x="5508104" y="1417582"/>
                  <a:ext cx="1183402" cy="1012061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1200" b="1" dirty="0" smtClean="0">
                      <a:solidFill>
                        <a:schemeClr val="bg1"/>
                      </a:solidFill>
                    </a:rPr>
                    <a:t>4.Подставить </a:t>
                  </a:r>
                  <a:r>
                    <a:rPr lang="ru-RU" sz="1200" b="1" dirty="0">
                      <a:solidFill>
                        <a:schemeClr val="bg1"/>
                      </a:solidFill>
                    </a:rPr>
                    <a:t>значения а, </a:t>
                  </a:r>
                  <a:r>
                    <a:rPr lang="en-US" sz="1200" b="1" dirty="0">
                      <a:solidFill>
                        <a:schemeClr val="bg1"/>
                      </a:solidFill>
                    </a:rPr>
                    <a:t>f(a), f</a:t>
                  </a:r>
                  <a:r>
                    <a:rPr lang="el-GR" sz="1200" b="1" dirty="0">
                      <a:solidFill>
                        <a:schemeClr val="bg1"/>
                      </a:solidFill>
                    </a:rPr>
                    <a:t>΄</a:t>
                  </a:r>
                  <a:r>
                    <a:rPr lang="en-US" sz="1200" b="1" dirty="0">
                      <a:solidFill>
                        <a:schemeClr val="bg1"/>
                      </a:solidFill>
                    </a:rPr>
                    <a:t>(a) </a:t>
                  </a:r>
                  <a:r>
                    <a:rPr lang="ru-RU" sz="1200" b="1" dirty="0">
                      <a:solidFill>
                        <a:schemeClr val="bg1"/>
                      </a:solidFill>
                    </a:rPr>
                    <a:t>в формулу касательной</a:t>
                  </a:r>
                  <a:endParaRPr lang="ru-RU" sz="1200" dirty="0"/>
                </a:p>
              </p:txBody>
            </p:sp>
            <p:sp>
              <p:nvSpPr>
                <p:cNvPr id="47" name="Кольцо 46"/>
                <p:cNvSpPr/>
                <p:nvPr/>
              </p:nvSpPr>
              <p:spPr>
                <a:xfrm>
                  <a:off x="6459535" y="2344502"/>
                  <a:ext cx="216024" cy="216024"/>
                </a:xfrm>
                <a:prstGeom prst="donu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" name="Кольцо 47"/>
                <p:cNvSpPr/>
                <p:nvPr/>
              </p:nvSpPr>
              <p:spPr>
                <a:xfrm>
                  <a:off x="5529127" y="2344933"/>
                  <a:ext cx="216024" cy="216024"/>
                </a:xfrm>
                <a:prstGeom prst="donu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9" name="Группа 48"/>
              <p:cNvGrpSpPr/>
              <p:nvPr/>
            </p:nvGrpSpPr>
            <p:grpSpPr>
              <a:xfrm>
                <a:off x="422434" y="2772756"/>
                <a:ext cx="1229352" cy="1183724"/>
                <a:chOff x="5437065" y="1404604"/>
                <a:chExt cx="1229352" cy="1183724"/>
              </a:xfrm>
            </p:grpSpPr>
            <p:sp>
              <p:nvSpPr>
                <p:cNvPr id="50" name="Прямоугольник 49"/>
                <p:cNvSpPr/>
                <p:nvPr/>
              </p:nvSpPr>
              <p:spPr>
                <a:xfrm>
                  <a:off x="5437065" y="1404604"/>
                  <a:ext cx="1229352" cy="1012062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1200" b="1" dirty="0" smtClean="0">
                      <a:solidFill>
                        <a:schemeClr val="bg1"/>
                      </a:solidFill>
                    </a:rPr>
                    <a:t>5.Преобразовать </a:t>
                  </a:r>
                  <a:r>
                    <a:rPr lang="ru-RU" sz="1200" b="1" dirty="0">
                      <a:solidFill>
                        <a:schemeClr val="bg1"/>
                      </a:solidFill>
                    </a:rPr>
                    <a:t>уравнение касательной к виду у = </a:t>
                  </a:r>
                  <a:r>
                    <a:rPr lang="en-US" sz="1200" b="1" dirty="0">
                      <a:solidFill>
                        <a:schemeClr val="bg1"/>
                      </a:solidFill>
                    </a:rPr>
                    <a:t>kx +b</a:t>
                  </a:r>
                  <a:endParaRPr lang="ru-RU" sz="12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1" name="Кольцо 50"/>
                <p:cNvSpPr/>
                <p:nvPr/>
              </p:nvSpPr>
              <p:spPr>
                <a:xfrm>
                  <a:off x="6439909" y="2344502"/>
                  <a:ext cx="216024" cy="216024"/>
                </a:xfrm>
                <a:prstGeom prst="donu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" name="Кольцо 51"/>
                <p:cNvSpPr/>
                <p:nvPr/>
              </p:nvSpPr>
              <p:spPr>
                <a:xfrm>
                  <a:off x="5511220" y="2372304"/>
                  <a:ext cx="216024" cy="216024"/>
                </a:xfrm>
                <a:prstGeom prst="donu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54" name="Группа 53"/>
          <p:cNvGrpSpPr/>
          <p:nvPr/>
        </p:nvGrpSpPr>
        <p:grpSpPr>
          <a:xfrm>
            <a:off x="291844" y="5221579"/>
            <a:ext cx="7247310" cy="1149851"/>
            <a:chOff x="549341" y="5280163"/>
            <a:chExt cx="7190982" cy="1149851"/>
          </a:xfrm>
        </p:grpSpPr>
        <p:pic>
          <p:nvPicPr>
            <p:cNvPr id="3080" name="Picture 8" descr="https://encrypted-tbn1.gstatic.com/images?q=tbn:ANd9GcTuvuHQ97_JYZmf6aXOXEji7aiCVmYxeTkB020GZMPSiI-ajJdLRw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203260" y="5589240"/>
              <a:ext cx="1537063" cy="8211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8" name="Группа 77"/>
            <p:cNvGrpSpPr/>
            <p:nvPr/>
          </p:nvGrpSpPr>
          <p:grpSpPr>
            <a:xfrm>
              <a:off x="5752649" y="5280164"/>
              <a:ext cx="1219142" cy="1130178"/>
              <a:chOff x="5427583" y="4097568"/>
              <a:chExt cx="1219142" cy="1130178"/>
            </a:xfrm>
          </p:grpSpPr>
          <p:sp>
            <p:nvSpPr>
              <p:cNvPr id="79" name="Прямоугольник 78"/>
              <p:cNvSpPr/>
              <p:nvPr/>
            </p:nvSpPr>
            <p:spPr>
              <a:xfrm>
                <a:off x="5440768" y="4097568"/>
                <a:ext cx="1205957" cy="1022168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200" b="1" dirty="0" smtClean="0">
                    <a:solidFill>
                      <a:schemeClr val="bg1"/>
                    </a:solidFill>
                  </a:rPr>
                  <a:t>1.Найти </a:t>
                </a:r>
                <a:r>
                  <a:rPr lang="ru-RU" sz="1200" b="1" dirty="0">
                    <a:solidFill>
                      <a:schemeClr val="bg1"/>
                    </a:solidFill>
                  </a:rPr>
                  <a:t>производную функции</a:t>
                </a:r>
              </a:p>
            </p:txBody>
          </p:sp>
          <p:sp>
            <p:nvSpPr>
              <p:cNvPr id="80" name="Кольцо 79"/>
              <p:cNvSpPr/>
              <p:nvPr/>
            </p:nvSpPr>
            <p:spPr>
              <a:xfrm>
                <a:off x="6412065" y="5011722"/>
                <a:ext cx="216024" cy="216024"/>
              </a:xfrm>
              <a:prstGeom prst="donu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Кольцо 80"/>
              <p:cNvSpPr/>
              <p:nvPr/>
            </p:nvSpPr>
            <p:spPr>
              <a:xfrm>
                <a:off x="5427583" y="4988981"/>
                <a:ext cx="216024" cy="216024"/>
              </a:xfrm>
              <a:prstGeom prst="donu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2" name="Группа 81"/>
            <p:cNvGrpSpPr/>
            <p:nvPr/>
          </p:nvGrpSpPr>
          <p:grpSpPr>
            <a:xfrm>
              <a:off x="4444956" y="5280163"/>
              <a:ext cx="1269511" cy="1122502"/>
              <a:chOff x="5363865" y="4097567"/>
              <a:chExt cx="1269511" cy="1122502"/>
            </a:xfrm>
          </p:grpSpPr>
          <p:sp>
            <p:nvSpPr>
              <p:cNvPr id="83" name="Прямоугольник 82"/>
              <p:cNvSpPr/>
              <p:nvPr/>
            </p:nvSpPr>
            <p:spPr>
              <a:xfrm>
                <a:off x="5363865" y="4097567"/>
                <a:ext cx="1269511" cy="988071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200" b="1" dirty="0" smtClean="0">
                    <a:solidFill>
                      <a:schemeClr val="bg1"/>
                    </a:solidFill>
                  </a:rPr>
                  <a:t>2.Найти </a:t>
                </a:r>
                <a:r>
                  <a:rPr lang="ru-RU" sz="1200" b="1" dirty="0">
                    <a:solidFill>
                      <a:schemeClr val="bg1"/>
                    </a:solidFill>
                  </a:rPr>
                  <a:t>точки экстремума, принадлежащие отрезку </a:t>
                </a:r>
                <a:r>
                  <a:rPr lang="en-US" sz="1200" b="1" dirty="0">
                    <a:solidFill>
                      <a:schemeClr val="bg1"/>
                    </a:solidFill>
                  </a:rPr>
                  <a:t>[a; b]</a:t>
                </a:r>
                <a:r>
                  <a:rPr lang="ru-RU" sz="1200" b="1" dirty="0">
                    <a:solidFill>
                      <a:schemeClr val="bg1"/>
                    </a:solidFill>
                  </a:rPr>
                  <a:t> </a:t>
                </a:r>
              </a:p>
            </p:txBody>
          </p:sp>
          <p:sp>
            <p:nvSpPr>
              <p:cNvPr id="84" name="Кольцо 83"/>
              <p:cNvSpPr/>
              <p:nvPr/>
            </p:nvSpPr>
            <p:spPr>
              <a:xfrm>
                <a:off x="6354623" y="4996658"/>
                <a:ext cx="216024" cy="216024"/>
              </a:xfrm>
              <a:prstGeom prst="donu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Кольцо 84"/>
              <p:cNvSpPr/>
              <p:nvPr/>
            </p:nvSpPr>
            <p:spPr>
              <a:xfrm>
                <a:off x="5397661" y="5004045"/>
                <a:ext cx="216024" cy="216024"/>
              </a:xfrm>
              <a:prstGeom prst="donu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6" name="Группа 85"/>
            <p:cNvGrpSpPr/>
            <p:nvPr/>
          </p:nvGrpSpPr>
          <p:grpSpPr>
            <a:xfrm>
              <a:off x="3196061" y="5288001"/>
              <a:ext cx="1183402" cy="1122341"/>
              <a:chOff x="5355167" y="4105405"/>
              <a:chExt cx="1183402" cy="1122341"/>
            </a:xfrm>
          </p:grpSpPr>
          <p:sp>
            <p:nvSpPr>
              <p:cNvPr id="87" name="Прямоугольник 86"/>
              <p:cNvSpPr/>
              <p:nvPr/>
            </p:nvSpPr>
            <p:spPr>
              <a:xfrm>
                <a:off x="5355167" y="4105405"/>
                <a:ext cx="1183402" cy="988071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200" b="1" dirty="0" smtClean="0">
                    <a:solidFill>
                      <a:schemeClr val="bg1"/>
                    </a:solidFill>
                  </a:rPr>
                  <a:t>3.Вычислить значение функции в точках а и </a:t>
                </a:r>
                <a:r>
                  <a:rPr lang="en-US" sz="1200" b="1" dirty="0" smtClean="0">
                    <a:solidFill>
                      <a:schemeClr val="bg1"/>
                    </a:solidFill>
                  </a:rPr>
                  <a:t>b</a:t>
                </a:r>
                <a:endParaRPr lang="ru-RU" sz="12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8" name="Кольцо 87"/>
              <p:cNvSpPr/>
              <p:nvPr/>
            </p:nvSpPr>
            <p:spPr>
              <a:xfrm>
                <a:off x="6276712" y="5011722"/>
                <a:ext cx="216024" cy="216024"/>
              </a:xfrm>
              <a:prstGeom prst="donu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89" name="Кольцо 88"/>
              <p:cNvSpPr/>
              <p:nvPr/>
            </p:nvSpPr>
            <p:spPr>
              <a:xfrm>
                <a:off x="5390477" y="4998498"/>
                <a:ext cx="216024" cy="216024"/>
              </a:xfrm>
              <a:prstGeom prst="donu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0" name="Группа 89"/>
            <p:cNvGrpSpPr/>
            <p:nvPr/>
          </p:nvGrpSpPr>
          <p:grpSpPr>
            <a:xfrm>
              <a:off x="1832878" y="5280164"/>
              <a:ext cx="1302872" cy="1149850"/>
              <a:chOff x="5237697" y="4097568"/>
              <a:chExt cx="1302872" cy="1149850"/>
            </a:xfrm>
          </p:grpSpPr>
          <p:sp>
            <p:nvSpPr>
              <p:cNvPr id="91" name="Прямоугольник 90"/>
              <p:cNvSpPr/>
              <p:nvPr/>
            </p:nvSpPr>
            <p:spPr>
              <a:xfrm>
                <a:off x="5237697" y="4097568"/>
                <a:ext cx="1302872" cy="988071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200" b="1" dirty="0" smtClean="0">
                    <a:solidFill>
                      <a:schemeClr val="bg1"/>
                    </a:solidFill>
                  </a:rPr>
                  <a:t>4.Вычислить </a:t>
                </a:r>
                <a:r>
                  <a:rPr lang="ru-RU" sz="1200" b="1" dirty="0">
                    <a:solidFill>
                      <a:schemeClr val="bg1"/>
                    </a:solidFill>
                  </a:rPr>
                  <a:t>значение функции в точках экстремума</a:t>
                </a:r>
              </a:p>
            </p:txBody>
          </p:sp>
          <p:sp>
            <p:nvSpPr>
              <p:cNvPr id="92" name="Кольцо 91"/>
              <p:cNvSpPr/>
              <p:nvPr/>
            </p:nvSpPr>
            <p:spPr>
              <a:xfrm>
                <a:off x="6301770" y="5031394"/>
                <a:ext cx="216024" cy="216024"/>
              </a:xfrm>
              <a:prstGeom prst="donu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Кольцо 92"/>
              <p:cNvSpPr/>
              <p:nvPr/>
            </p:nvSpPr>
            <p:spPr>
              <a:xfrm>
                <a:off x="5261114" y="5011722"/>
                <a:ext cx="216024" cy="216024"/>
              </a:xfrm>
              <a:prstGeom prst="donu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4" name="Группа 93"/>
            <p:cNvGrpSpPr/>
            <p:nvPr/>
          </p:nvGrpSpPr>
          <p:grpSpPr>
            <a:xfrm>
              <a:off x="549341" y="5280164"/>
              <a:ext cx="1183402" cy="1115114"/>
              <a:chOff x="5206421" y="4089731"/>
              <a:chExt cx="1183402" cy="1115114"/>
            </a:xfrm>
          </p:grpSpPr>
          <p:sp>
            <p:nvSpPr>
              <p:cNvPr id="95" name="Прямоугольник 94"/>
              <p:cNvSpPr/>
              <p:nvPr/>
            </p:nvSpPr>
            <p:spPr>
              <a:xfrm>
                <a:off x="5206421" y="4089731"/>
                <a:ext cx="1183402" cy="995908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200" b="1" dirty="0" smtClean="0">
                    <a:solidFill>
                      <a:schemeClr val="bg1"/>
                    </a:solidFill>
                  </a:rPr>
                  <a:t>5.Сравнить </a:t>
                </a:r>
                <a:r>
                  <a:rPr lang="ru-RU" sz="1200" b="1" dirty="0">
                    <a:solidFill>
                      <a:schemeClr val="bg1"/>
                    </a:solidFill>
                  </a:rPr>
                  <a:t>полученные значения, выбрать у</a:t>
                </a:r>
                <a:r>
                  <a:rPr lang="ru-RU" sz="1000" b="1" dirty="0">
                    <a:solidFill>
                      <a:schemeClr val="bg1"/>
                    </a:solidFill>
                  </a:rPr>
                  <a:t>наим </a:t>
                </a:r>
                <a:r>
                  <a:rPr lang="ru-RU" sz="1200" b="1" dirty="0">
                    <a:solidFill>
                      <a:schemeClr val="bg1"/>
                    </a:solidFill>
                  </a:rPr>
                  <a:t>и у</a:t>
                </a:r>
                <a:r>
                  <a:rPr lang="ru-RU" sz="1000" b="1" dirty="0">
                    <a:solidFill>
                      <a:schemeClr val="bg1"/>
                    </a:solidFill>
                  </a:rPr>
                  <a:t>наиб</a:t>
                </a:r>
                <a:endParaRPr lang="ru-RU" sz="12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6" name="Кольцо 95"/>
              <p:cNvSpPr/>
              <p:nvPr/>
            </p:nvSpPr>
            <p:spPr>
              <a:xfrm>
                <a:off x="6163000" y="4988821"/>
                <a:ext cx="216024" cy="216024"/>
              </a:xfrm>
              <a:prstGeom prst="donu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97" name="Кольцо 96"/>
              <p:cNvSpPr/>
              <p:nvPr/>
            </p:nvSpPr>
            <p:spPr>
              <a:xfrm>
                <a:off x="5242074" y="4988821"/>
                <a:ext cx="216024" cy="216024"/>
              </a:xfrm>
              <a:prstGeom prst="donu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0" name="Группа 9"/>
          <p:cNvGrpSpPr/>
          <p:nvPr/>
        </p:nvGrpSpPr>
        <p:grpSpPr>
          <a:xfrm>
            <a:off x="414998" y="3975119"/>
            <a:ext cx="7205679" cy="1093222"/>
            <a:chOff x="414998" y="3975119"/>
            <a:chExt cx="7205679" cy="1093222"/>
          </a:xfrm>
        </p:grpSpPr>
        <p:pic>
          <p:nvPicPr>
            <p:cNvPr id="3076" name="Picture 4" descr="http://fomuvi.ru/wp-content/uploads/2011/10/%D0%9F%D0%BE%D0%B5%D0%B7%D0%B4-%D1%80%D0%B8%D1%81%D1%83%D0%BD%D0%BE%D0%BA.gif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643839" y="4124197"/>
              <a:ext cx="976838" cy="9244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6" name="Группа 15"/>
            <p:cNvGrpSpPr/>
            <p:nvPr/>
          </p:nvGrpSpPr>
          <p:grpSpPr>
            <a:xfrm>
              <a:off x="5468477" y="3975119"/>
              <a:ext cx="1183402" cy="1084036"/>
              <a:chOff x="5539580" y="4143710"/>
              <a:chExt cx="1183402" cy="1084036"/>
            </a:xfrm>
          </p:grpSpPr>
          <p:sp>
            <p:nvSpPr>
              <p:cNvPr id="58" name="Прямоугольник 57"/>
              <p:cNvSpPr/>
              <p:nvPr/>
            </p:nvSpPr>
            <p:spPr>
              <a:xfrm>
                <a:off x="5539580" y="4143710"/>
                <a:ext cx="1183402" cy="965509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200" b="1" dirty="0" smtClean="0">
                    <a:solidFill>
                      <a:schemeClr val="bg1"/>
                    </a:solidFill>
                  </a:rPr>
                  <a:t>1.Найти </a:t>
                </a:r>
                <a:r>
                  <a:rPr lang="en-US" sz="1200" b="1" dirty="0">
                    <a:solidFill>
                      <a:schemeClr val="bg1"/>
                    </a:solidFill>
                  </a:rPr>
                  <a:t>D(f) </a:t>
                </a:r>
                <a:r>
                  <a:rPr lang="ru-RU" sz="1200" b="1" dirty="0">
                    <a:solidFill>
                      <a:schemeClr val="bg1"/>
                    </a:solidFill>
                  </a:rPr>
                  <a:t>функции</a:t>
                </a:r>
                <a:r>
                  <a:rPr lang="en-US" sz="1200" b="1" dirty="0">
                    <a:solidFill>
                      <a:schemeClr val="bg1"/>
                    </a:solidFill>
                  </a:rPr>
                  <a:t>, </a:t>
                </a:r>
                <a:r>
                  <a:rPr lang="ru-RU" sz="1200" b="1" dirty="0">
                    <a:solidFill>
                      <a:schemeClr val="bg1"/>
                    </a:solidFill>
                  </a:rPr>
                  <a:t>исследовать функцию на четность</a:t>
                </a:r>
              </a:p>
            </p:txBody>
          </p:sp>
          <p:sp>
            <p:nvSpPr>
              <p:cNvPr id="59" name="Кольцо 58"/>
              <p:cNvSpPr/>
              <p:nvPr/>
            </p:nvSpPr>
            <p:spPr>
              <a:xfrm>
                <a:off x="6449370" y="5011722"/>
                <a:ext cx="216024" cy="216024"/>
              </a:xfrm>
              <a:prstGeom prst="donu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Кольцо 59"/>
              <p:cNvSpPr/>
              <p:nvPr/>
            </p:nvSpPr>
            <p:spPr>
              <a:xfrm>
                <a:off x="5568532" y="5011722"/>
                <a:ext cx="216024" cy="216024"/>
              </a:xfrm>
              <a:prstGeom prst="donu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2" name="Группа 61"/>
            <p:cNvGrpSpPr/>
            <p:nvPr/>
          </p:nvGrpSpPr>
          <p:grpSpPr>
            <a:xfrm>
              <a:off x="4229476" y="3985634"/>
              <a:ext cx="1164084" cy="1082707"/>
              <a:chOff x="5527422" y="4154225"/>
              <a:chExt cx="1164084" cy="1082707"/>
            </a:xfrm>
          </p:grpSpPr>
          <p:sp>
            <p:nvSpPr>
              <p:cNvPr id="63" name="Прямоугольник 62"/>
              <p:cNvSpPr/>
              <p:nvPr/>
            </p:nvSpPr>
            <p:spPr>
              <a:xfrm>
                <a:off x="5527422" y="4154225"/>
                <a:ext cx="1164084" cy="96551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200" b="1" dirty="0" smtClean="0">
                    <a:solidFill>
                      <a:schemeClr val="bg1"/>
                    </a:solidFill>
                  </a:rPr>
                  <a:t>2.Найти </a:t>
                </a:r>
                <a:r>
                  <a:rPr lang="ru-RU" sz="1200" b="1" dirty="0">
                    <a:solidFill>
                      <a:schemeClr val="bg1"/>
                    </a:solidFill>
                  </a:rPr>
                  <a:t>асимптоты функции</a:t>
                </a:r>
              </a:p>
            </p:txBody>
          </p:sp>
          <p:sp>
            <p:nvSpPr>
              <p:cNvPr id="64" name="Кольцо 63"/>
              <p:cNvSpPr/>
              <p:nvPr/>
            </p:nvSpPr>
            <p:spPr>
              <a:xfrm>
                <a:off x="6471339" y="5011722"/>
                <a:ext cx="216024" cy="216024"/>
              </a:xfrm>
              <a:prstGeom prst="donu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Кольцо 64"/>
              <p:cNvSpPr/>
              <p:nvPr/>
            </p:nvSpPr>
            <p:spPr>
              <a:xfrm>
                <a:off x="5563746" y="5020908"/>
                <a:ext cx="216024" cy="216024"/>
              </a:xfrm>
              <a:prstGeom prst="donu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6" name="Группа 65"/>
            <p:cNvGrpSpPr/>
            <p:nvPr/>
          </p:nvGrpSpPr>
          <p:grpSpPr>
            <a:xfrm>
              <a:off x="2952829" y="3985633"/>
              <a:ext cx="1183402" cy="1073522"/>
              <a:chOff x="5508104" y="4154224"/>
              <a:chExt cx="1183402" cy="1073522"/>
            </a:xfrm>
          </p:grpSpPr>
          <p:sp>
            <p:nvSpPr>
              <p:cNvPr id="67" name="Прямоугольник 66"/>
              <p:cNvSpPr/>
              <p:nvPr/>
            </p:nvSpPr>
            <p:spPr>
              <a:xfrm>
                <a:off x="5508104" y="4154224"/>
                <a:ext cx="1183402" cy="965511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200" b="1" dirty="0" smtClean="0">
                    <a:solidFill>
                      <a:schemeClr val="bg1"/>
                    </a:solidFill>
                  </a:rPr>
                  <a:t>3.Исследовать функцию на монотонность и экстремумы</a:t>
                </a:r>
                <a:endParaRPr lang="ru-RU" sz="12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8" name="Кольцо 67"/>
              <p:cNvSpPr/>
              <p:nvPr/>
            </p:nvSpPr>
            <p:spPr>
              <a:xfrm>
                <a:off x="6466474" y="5011722"/>
                <a:ext cx="216024" cy="216024"/>
              </a:xfrm>
              <a:prstGeom prst="donu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Кольцо 68"/>
              <p:cNvSpPr/>
              <p:nvPr/>
            </p:nvSpPr>
            <p:spPr>
              <a:xfrm>
                <a:off x="5587667" y="5001207"/>
                <a:ext cx="216024" cy="216024"/>
              </a:xfrm>
              <a:prstGeom prst="donu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0" name="Группа 69"/>
            <p:cNvGrpSpPr/>
            <p:nvPr/>
          </p:nvGrpSpPr>
          <p:grpSpPr>
            <a:xfrm>
              <a:off x="1673832" y="3985633"/>
              <a:ext cx="1183402" cy="1073521"/>
              <a:chOff x="5508104" y="4154225"/>
              <a:chExt cx="1183402" cy="1073521"/>
            </a:xfrm>
          </p:grpSpPr>
          <p:sp>
            <p:nvSpPr>
              <p:cNvPr id="71" name="Прямоугольник 70"/>
              <p:cNvSpPr/>
              <p:nvPr/>
            </p:nvSpPr>
            <p:spPr>
              <a:xfrm>
                <a:off x="5508104" y="4154225"/>
                <a:ext cx="1183402" cy="96551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200" b="1" dirty="0" smtClean="0">
                    <a:solidFill>
                      <a:schemeClr val="bg1"/>
                    </a:solidFill>
                  </a:rPr>
                  <a:t>4.Составить </a:t>
                </a:r>
                <a:r>
                  <a:rPr lang="ru-RU" sz="1200" b="1" dirty="0">
                    <a:solidFill>
                      <a:schemeClr val="bg1"/>
                    </a:solidFill>
                  </a:rPr>
                  <a:t>таблицу значений функции</a:t>
                </a:r>
              </a:p>
            </p:txBody>
          </p:sp>
          <p:sp>
            <p:nvSpPr>
              <p:cNvPr id="72" name="Кольцо 71"/>
              <p:cNvSpPr/>
              <p:nvPr/>
            </p:nvSpPr>
            <p:spPr>
              <a:xfrm>
                <a:off x="6444886" y="5003144"/>
                <a:ext cx="216024" cy="216024"/>
              </a:xfrm>
              <a:prstGeom prst="donu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Кольцо 72"/>
              <p:cNvSpPr/>
              <p:nvPr/>
            </p:nvSpPr>
            <p:spPr>
              <a:xfrm>
                <a:off x="5561707" y="5011722"/>
                <a:ext cx="216024" cy="216024"/>
              </a:xfrm>
              <a:prstGeom prst="donu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4" name="Группа 73"/>
            <p:cNvGrpSpPr/>
            <p:nvPr/>
          </p:nvGrpSpPr>
          <p:grpSpPr>
            <a:xfrm>
              <a:off x="414998" y="3985632"/>
              <a:ext cx="1183402" cy="1073520"/>
              <a:chOff x="5508104" y="4182643"/>
              <a:chExt cx="1183402" cy="1045103"/>
            </a:xfrm>
          </p:grpSpPr>
          <p:sp>
            <p:nvSpPr>
              <p:cNvPr id="75" name="Прямоугольник 74"/>
              <p:cNvSpPr/>
              <p:nvPr/>
            </p:nvSpPr>
            <p:spPr>
              <a:xfrm>
                <a:off x="5508104" y="4182643"/>
                <a:ext cx="1183402" cy="93709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200" b="1" dirty="0" smtClean="0">
                    <a:solidFill>
                      <a:schemeClr val="bg1"/>
                    </a:solidFill>
                  </a:rPr>
                  <a:t>5.Построить </a:t>
                </a:r>
                <a:r>
                  <a:rPr lang="ru-RU" sz="1200" b="1" dirty="0">
                    <a:solidFill>
                      <a:schemeClr val="bg1"/>
                    </a:solidFill>
                  </a:rPr>
                  <a:t>график функции</a:t>
                </a:r>
              </a:p>
            </p:txBody>
          </p:sp>
          <p:sp>
            <p:nvSpPr>
              <p:cNvPr id="76" name="Кольцо 75"/>
              <p:cNvSpPr/>
              <p:nvPr/>
            </p:nvSpPr>
            <p:spPr>
              <a:xfrm>
                <a:off x="6445894" y="5011722"/>
                <a:ext cx="216024" cy="216024"/>
              </a:xfrm>
              <a:prstGeom prst="donu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Кольцо 76"/>
              <p:cNvSpPr/>
              <p:nvPr/>
            </p:nvSpPr>
            <p:spPr>
              <a:xfrm>
                <a:off x="5565735" y="5001488"/>
                <a:ext cx="216024" cy="216024"/>
              </a:xfrm>
              <a:prstGeom prst="donu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21" name="Прямоугольник 120"/>
          <p:cNvSpPr/>
          <p:nvPr/>
        </p:nvSpPr>
        <p:spPr>
          <a:xfrm>
            <a:off x="742635" y="309052"/>
            <a:ext cx="6572759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Задание 6. Сформулируйте алгоритмы по теме «Производная функции»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3148173" y="6581001"/>
            <a:ext cx="24512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ПО ЩЕЛЧКУ!</a:t>
            </a:r>
            <a:endParaRPr lang="ru-RU" sz="1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4" descr="http://sin-2008.blog.tut.by/files/2013/12/1111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8730" y="2704"/>
            <a:ext cx="1310326" cy="1201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4677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</p:bldLst>
  </p:timing>
</p:sld>
</file>

<file path=ppt/theme/theme1.xml><?xml version="1.0" encoding="utf-8"?>
<a:theme xmlns:a="http://schemas.openxmlformats.org/drawingml/2006/main" name="Tradeshow">
  <a:themeElements>
    <a:clrScheme name="Tradeshow">
      <a:dk1>
        <a:srgbClr val="3F3F3F"/>
      </a:dk1>
      <a:lt1>
        <a:srgbClr val="FFFFFF"/>
      </a:lt1>
      <a:dk2>
        <a:srgbClr val="7DAFC3"/>
      </a:dk2>
      <a:lt2>
        <a:srgbClr val="E5E4DF"/>
      </a:lt2>
      <a:accent1>
        <a:srgbClr val="7C959A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79A4"/>
      </a:hlink>
      <a:folHlink>
        <a:srgbClr val="595959"/>
      </a:folHlink>
    </a:clrScheme>
    <a:fontScheme name="Tradeshow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宋体"/>
        <a:font script="Hant" typeface="新細明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adeshow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300000"/>
              </a:schemeClr>
            </a:gs>
            <a:gs pos="35000">
              <a:schemeClr val="phClr">
                <a:tint val="45000"/>
                <a:satMod val="300000"/>
              </a:schemeClr>
            </a:gs>
            <a:gs pos="69000">
              <a:schemeClr val="phClr">
                <a:tint val="45000"/>
                <a:satMod val="350000"/>
              </a:schemeClr>
            </a:gs>
            <a:gs pos="100000">
              <a:schemeClr val="phClr">
                <a:tint val="60000"/>
                <a:satMod val="350000"/>
              </a:schemeClr>
            </a:gs>
          </a:gsLst>
          <a:path path="circle">
            <a:fillToRect l="50000" t="50000" r="100000" b="100000"/>
          </a:path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38475" cap="flat" cmpd="sng" algn="ctr">
          <a:solidFill>
            <a:schemeClr val="phClr"/>
          </a:solidFill>
          <a:prstDash val="solid"/>
        </a:ln>
        <a:ln w="548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4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>
              <a:rot lat="0" lon="0" rev="3600000"/>
            </a:lightRig>
          </a:scene3d>
          <a:sp3d contourW="31750" prstMaterial="flat">
            <a:bevelT w="127000" h="254000" prst="angle"/>
            <a:contourClr>
              <a:schemeClr val="phClr">
                <a:shade val="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20000">
              <a:schemeClr val="phClr">
                <a:tint val="80000"/>
                <a:lumMod val="100000"/>
              </a:schemeClr>
            </a:gs>
            <a:gs pos="100000">
              <a:schemeClr val="phClr">
                <a:tint val="100000"/>
                <a:lumMod val="80000"/>
              </a:schemeClr>
            </a:gs>
          </a:gsLst>
          <a:path path="circle">
            <a:fillToRect l="50000" t="20000" r="100000" b="100000"/>
          </a:path>
        </a:gradFill>
        <a:gradFill rotWithShape="1">
          <a:gsLst>
            <a:gs pos="0">
              <a:schemeClr val="phClr">
                <a:tint val="100000"/>
                <a:lumMod val="100000"/>
              </a:schemeClr>
            </a:gs>
            <a:gs pos="100000">
              <a:schemeClr val="phClr">
                <a:shade val="100000"/>
                <a:lumMod val="60000"/>
              </a:schemeClr>
            </a:gs>
          </a:gsLst>
          <a:path path="circle">
            <a:fillToRect l="50000" t="2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Выставка</Template>
  <TotalTime>7566</TotalTime>
  <Words>2880</Words>
  <Application>Microsoft Office PowerPoint</Application>
  <PresentationFormat>Экран (4:3)</PresentationFormat>
  <Paragraphs>676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Tradeshow</vt:lpstr>
      <vt:lpstr>Урок обобщения и  систематизации знаний  по теме «производная функции»</vt:lpstr>
      <vt:lpstr>Презентация PowerPoint</vt:lpstr>
      <vt:lpstr>Организация учебного материала по теме «Производная ФУНКЦИИ»</vt:lpstr>
      <vt:lpstr>Задание 2. решите Кроссворд по теме «производная функции»</vt:lpstr>
      <vt:lpstr>КРОССВОРД ПО ТЕМЕ «Производная функции»</vt:lpstr>
      <vt:lpstr>Задание 3. Ответьте на вопросы.</vt:lpstr>
      <vt:lpstr>Задание 4. Установите Соответствие между функциями и их производными. </vt:lpstr>
      <vt:lpstr>Задание 5. Установление Соответствие.  Разбейте графики на пары «функции и их производные»</vt:lpstr>
      <vt:lpstr>Презентация PowerPoint</vt:lpstr>
      <vt:lpstr>Задание 7. По графику зависимости пути от времени найдите мгновенную скорость  тела в момент времени  t_1 = 1, t_2 = 2, t_3 = 3, t_4 = 4, t_6 = 6.</vt:lpstr>
      <vt:lpstr>Задание 8. Найдите производную функции у = f(x) в точке х0</vt:lpstr>
      <vt:lpstr>Задание 9. Найдите производную функции  </vt:lpstr>
      <vt:lpstr>Задание 10. По графику производной исследуйте функцию на монотонность и экстремумы и постройте эскиз ее графика </vt:lpstr>
      <vt:lpstr>Презентация PowerPoint</vt:lpstr>
      <vt:lpstr>Задание 12. Решение задач на нахождение количества корней уравнения </vt:lpstr>
      <vt:lpstr>Самостоятельная работа. Часть А</vt:lpstr>
      <vt:lpstr>Самостоятельная работа. </vt:lpstr>
      <vt:lpstr>Кривая роста знаний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УУД на уроках математики</dc:title>
  <dc:creator>Андрюхина М И.</dc:creator>
  <cp:lastModifiedBy>Игорь Андрюхин</cp:lastModifiedBy>
  <cp:revision>578</cp:revision>
  <dcterms:created xsi:type="dcterms:W3CDTF">2013-04-03T06:36:52Z</dcterms:created>
  <dcterms:modified xsi:type="dcterms:W3CDTF">2014-03-26T17:01:55Z</dcterms:modified>
</cp:coreProperties>
</file>